
<file path=[Content_Types].xml><?xml version="1.0" encoding="utf-8"?>
<Types xmlns="http://schemas.openxmlformats.org/package/2006/content-types">
  <Default Extension="gif" ContentType="image/gi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1" r:id="rId4"/>
    <p:sldId id="257" r:id="rId5"/>
    <p:sldId id="269" r:id="rId6"/>
    <p:sldId id="268" r:id="rId7"/>
    <p:sldId id="270" r:id="rId8"/>
    <p:sldId id="271" r:id="rId9"/>
    <p:sldId id="259" r:id="rId10"/>
    <p:sldId id="260" r:id="rId11"/>
    <p:sldId id="263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07"/>
    <p:restoredTop sz="94681"/>
  </p:normalViewPr>
  <p:slideViewPr>
    <p:cSldViewPr snapToGrid="0">
      <p:cViewPr varScale="1">
        <p:scale>
          <a:sx n="97" d="100"/>
          <a:sy n="97" d="100"/>
        </p:scale>
        <p:origin x="24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1E2F-281F-FF41-8DBA-910C39F3E81A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1B442-A261-1B41-9323-173E3646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0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these language features in the next few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1B442-A261-1B41-9323-173E364674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1B442-A261-1B41-9323-173E364674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F4BE-C35B-0EDB-6489-DA1FC48A2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64CB9-61AE-8F18-2403-D308E9555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C538-8EC5-AD1F-6E66-8EA55FBD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89C3-635C-AF4B-C108-A9179B98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87056-9E31-E9A6-BF11-6483746B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E1F1-D644-B48C-15ED-972A4A5A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B2EF6-7D67-7895-55A1-7C5201065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5B6DA-D08C-AD74-E36F-8F4A0D2A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15020-9B35-059F-8841-C0CABC43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5F9EA-204A-6DB3-A5B0-FA71F4F9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4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0464E-4A1F-7C02-5E2D-17D663C62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DD560-8906-9987-E6DA-14FFD6686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12FE-3BE1-6E9E-B4C2-6182CCDA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6DFA-C02F-4FBC-D36F-59C1FF4D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89BAF-C382-0564-B359-69E710D2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0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EF93-8D05-9710-AF39-0B25C34C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CE513-B899-2C88-3484-536215C3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46C23-54CD-E487-6673-68B01BC9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81629-5404-9BF6-2666-FE7941DF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9737F-F7FA-AE5A-929D-75F58B3B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0642-C48D-3181-9F93-BE393475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769E4-06DE-DE9F-246C-A17C8B5E6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F15FF-9BC9-AC80-5779-E0B58F7A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F0B90-82B1-FEEE-3C3E-A123197B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E4EDB-160D-2525-1D75-EB57E65C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E004-F628-A195-18FC-68CCEF2E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4A9B-7D80-1AA5-9FBA-515FA979C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DA78C-406B-46B0-9EE7-2629C807B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4F16C-EB3A-17C5-29AA-76EF78B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1B781-AE21-0BEC-7EC5-A5CC5614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3DC55-1500-9827-EA67-74C206A5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4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C75C-3C9B-5D3D-0D94-3AF8D7F5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A9083-6A8A-4F2B-8163-6D37F5523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31179-B03D-80F3-C777-F3064D733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E3C88-EDBE-51E3-60C2-790D5E22B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A4B8D-E8D4-FD5E-4F04-6B9DA0E8A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76D6D-A6A3-145B-4C79-03576338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26CD7-C059-ACAE-8B91-D9FE94C8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6E058-9F0F-06C4-B294-E4A7DD2E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4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A7A5-442F-B1B4-E26C-137AFE46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27D3A-1B4E-755D-FD13-9BF54236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D119E-1D9E-2D89-C078-839AA4F7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2FF81-92F1-51E7-1DC4-71583E32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34F79-FD62-CEA1-A94E-78CF491F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8A365-D265-1CB2-F00A-E260A35E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CB615-A61B-B105-C1E7-0D8BACEE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4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969D-BF25-4E2D-F96B-BE8F2874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061D9-1B80-FFD7-7604-8D09F013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91FA3-6F2A-0709-9C5D-1DD6152A0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E1EBF-8CBB-38C3-5110-E7640915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61F34-9EA1-F526-B08A-91CC4EBD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1B45B-FBF4-24CF-6216-6E9F0718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3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3A99-0CB8-0D34-FCE8-D89214B7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390EF-2152-5E52-1F42-472E94F9E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8E8BB-D55A-CB14-CC86-75E6E0983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478C5-B7EA-AF2B-624A-06EDD73A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AE07E-3B28-423B-B538-09E93856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0DCEF-C19C-3A2F-442D-91C25441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5360C-843F-FFDC-B2CD-9F566FCE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DBC-B133-0139-9BB8-189D2B462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0AD0F-8AB8-0435-12D8-F01C42446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7019-EBC5-704A-8735-B2C09E0CE687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981AD-0D76-35E4-7A8B-1C9A964B1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9761-B23F-11ED-EBD7-4C8DB4A5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svg"/><Relationship Id="rId7" Type="http://schemas.openxmlformats.org/officeDocument/2006/relationships/hyperlink" Target="https://pixabay.com/en/writing-write-writer-letter-4135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3cs.ch/information-visualization-data-visualization/" TargetMode="External"/><Relationship Id="rId4" Type="http://schemas.openxmlformats.org/officeDocument/2006/relationships/image" Target="../media/image3.gif"/><Relationship Id="rId9" Type="http://schemas.openxmlformats.org/officeDocument/2006/relationships/hyperlink" Target="https://southafricatoday.net/environment/david-attenboroughs-witness-statement-for-the-planet-commentary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b.rspca.org.au/knowledge-base/how-can-habitat-loss-affect-animal-welfare/" TargetMode="External"/><Relationship Id="rId7" Type="http://schemas.openxmlformats.org/officeDocument/2006/relationships/hyperlink" Target="https://courses.lumenlearning.com/boundless-biology/chapter/threats-to-biodiversity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"/><Relationship Id="rId5" Type="http://schemas.openxmlformats.org/officeDocument/2006/relationships/hyperlink" Target="https://theconversation.com/australian-endangered-species-orange-bellied-parrot-20777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esc-communicationforprofessionals/chapter/persuad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bluediamondgallery.com/handwriting/a/act-now.html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emoji-smile-icon-emotion-symbol-2163841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www.flickr.com/photos/ohmeaghan/7423479732/" TargetMode="External"/><Relationship Id="rId4" Type="http://schemas.openxmlformats.org/officeDocument/2006/relationships/hyperlink" Target="https://pixabay.com/en/face-smileys-crying-emotions-25508/" TargetMode="External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randmalogbook.blogspot.com/2019/05/david-frederick-attenborough-voice-of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donremembers.com/subjects/sir-david-attenborough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worldeconomicforum/3188807307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74F9-9101-EDBE-1F2A-F2BA4C4F5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667" y="1573001"/>
            <a:ext cx="9144000" cy="919162"/>
          </a:xfrm>
        </p:spPr>
        <p:txBody>
          <a:bodyPr>
            <a:normAutofit/>
          </a:bodyPr>
          <a:lstStyle/>
          <a:p>
            <a:r>
              <a:rPr lang="en-US" b="1" dirty="0"/>
              <a:t>Persuasive Text:</a:t>
            </a:r>
          </a:p>
        </p:txBody>
      </p:sp>
      <p:pic>
        <p:nvPicPr>
          <p:cNvPr id="4" name="Graphic 3" descr="Confused person outline">
            <a:extLst>
              <a:ext uri="{FF2B5EF4-FFF2-40B4-BE49-F238E27FC236}">
                <a16:creationId xmlns:a16="http://schemas.microsoft.com/office/drawing/2014/main" id="{9899DFCF-6F20-B8EA-BF74-3F104F75D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5729" y="449842"/>
            <a:ext cx="2240280" cy="224028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D5F77EDF-3D8E-7995-F4FA-A11321F41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3849" y="4267200"/>
            <a:ext cx="5405893" cy="2240280"/>
          </a:xfrm>
          <a:prstGeom prst="rect">
            <a:avLst/>
          </a:prstGeom>
          <a:effectLst>
            <a:softEdge rad="253007"/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39B6CA8E-37C8-4082-6B23-005465D48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160933" y="368880"/>
            <a:ext cx="1803400" cy="224028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Picture 4" descr="A picture containing tree, outdoor, person, green&#10;&#10;Description automatically generated">
            <a:extLst>
              <a:ext uri="{FF2B5EF4-FFF2-40B4-BE49-F238E27FC236}">
                <a16:creationId xmlns:a16="http://schemas.microsoft.com/office/drawing/2014/main" id="{A4C51E79-FA78-96FC-FEC8-C6261E79F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54977" y="2994944"/>
            <a:ext cx="4321023" cy="2880682"/>
          </a:xfrm>
          <a:prstGeom prst="rect">
            <a:avLst/>
          </a:prstGeom>
          <a:effectLst>
            <a:softEdge rad="10015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A5970-5834-C424-0D18-18D2818293ED}"/>
              </a:ext>
            </a:extLst>
          </p:cNvPr>
          <p:cNvSpPr txBox="1"/>
          <p:nvPr/>
        </p:nvSpPr>
        <p:spPr>
          <a:xfrm>
            <a:off x="8246533" y="5992623"/>
            <a:ext cx="292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David Attenborough</a:t>
            </a:r>
          </a:p>
        </p:txBody>
      </p:sp>
    </p:spTree>
    <p:extLst>
      <p:ext uri="{BB962C8B-B14F-4D97-AF65-F5344CB8AC3E}">
        <p14:creationId xmlns:p14="http://schemas.microsoft.com/office/powerpoint/2010/main" val="299606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89CC-B1BE-BF76-F8AF-4DB63302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19600" cy="1325563"/>
          </a:xfrm>
        </p:spPr>
        <p:txBody>
          <a:bodyPr/>
          <a:lstStyle/>
          <a:p>
            <a:r>
              <a:rPr lang="en-US" dirty="0"/>
              <a:t>What text is this?   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4B454B-3763-7610-A5CD-A17896DD19C2}"/>
              </a:ext>
            </a:extLst>
          </p:cNvPr>
          <p:cNvSpPr txBox="1">
            <a:spLocks/>
          </p:cNvSpPr>
          <p:nvPr/>
        </p:nvSpPr>
        <p:spPr>
          <a:xfrm>
            <a:off x="838200" y="1690689"/>
            <a:ext cx="3862388" cy="237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030A0"/>
                </a:solidFill>
              </a:rPr>
              <a:t>What language features of persuasive text did we find?   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907BE5-C809-14AF-2F7F-696F80E00890}"/>
              </a:ext>
            </a:extLst>
          </p:cNvPr>
          <p:cNvSpPr txBox="1">
            <a:spLocks/>
          </p:cNvSpPr>
          <p:nvPr/>
        </p:nvSpPr>
        <p:spPr>
          <a:xfrm>
            <a:off x="838200" y="4131467"/>
            <a:ext cx="3705224" cy="2071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made this text even stronger?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45F30-6BCA-F208-ABC9-3B5607217143}"/>
              </a:ext>
            </a:extLst>
          </p:cNvPr>
          <p:cNvSpPr txBox="1"/>
          <p:nvPr/>
        </p:nvSpPr>
        <p:spPr>
          <a:xfrm rot="1541297">
            <a:off x="4161713" y="600639"/>
            <a:ext cx="243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persuasive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753BC9-9F92-D8D5-C219-A94D6D8A612A}"/>
              </a:ext>
            </a:extLst>
          </p:cNvPr>
          <p:cNvSpPr/>
          <p:nvPr/>
        </p:nvSpPr>
        <p:spPr>
          <a:xfrm>
            <a:off x="6718350" y="671513"/>
            <a:ext cx="3297188" cy="3133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7030A0"/>
                </a:solidFill>
              </a:rPr>
              <a:t>Personal, emotional, sense of urgency, empowering, inspiring, motivating, call to action</a:t>
            </a:r>
            <a:r>
              <a:rPr lang="en-US" sz="1800" b="1" i="1" dirty="0"/>
              <a:t>.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0C82B328-C573-F1A3-6100-D6EC290D36E8}"/>
              </a:ext>
            </a:extLst>
          </p:cNvPr>
          <p:cNvSpPr/>
          <p:nvPr/>
        </p:nvSpPr>
        <p:spPr>
          <a:xfrm>
            <a:off x="4168728" y="3300413"/>
            <a:ext cx="3705224" cy="33147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Facts, examples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21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FE97F-2095-DECF-A6B5-C025765D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Stages and Phases of Persuasive Text</a:t>
            </a:r>
          </a:p>
        </p:txBody>
      </p:sp>
      <p:pic>
        <p:nvPicPr>
          <p:cNvPr id="13" name="Picture 12" descr="A picture containing grass, outdoor, hay, field&#10;&#10;Description automatically generated">
            <a:extLst>
              <a:ext uri="{FF2B5EF4-FFF2-40B4-BE49-F238E27FC236}">
                <a16:creationId xmlns:a16="http://schemas.microsoft.com/office/drawing/2014/main" id="{A305B09E-6D1D-B622-2D3A-FD039BA98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670" r="3740" b="2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F263C5-F9D7-96B8-6C2A-3CEA8BA0B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8335" r="13415" b="1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8" name="Content Placeholder 7" descr="A picture containing outdoor, grass, pile, hay&#10;&#10;Description automatically generated">
            <a:extLst>
              <a:ext uri="{FF2B5EF4-FFF2-40B4-BE49-F238E27FC236}">
                <a16:creationId xmlns:a16="http://schemas.microsoft.com/office/drawing/2014/main" id="{5CB038AD-BA0B-871F-D8E7-C6B86D4177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2870" b="-3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DF94CD-E7D9-9B06-7748-3E1E6FB0990F}"/>
              </a:ext>
            </a:extLst>
          </p:cNvPr>
          <p:cNvSpPr txBox="1"/>
          <p:nvPr/>
        </p:nvSpPr>
        <p:spPr>
          <a:xfrm>
            <a:off x="389467" y="2675701"/>
            <a:ext cx="5008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Edu QLD Beginner" pitchFamily="2" charset="0"/>
                <a:cs typeface="APPLE CHANCERY" panose="03020702040506060504" pitchFamily="66" charset="-79"/>
              </a:rPr>
              <a:t>A PERSUASIVE TEXT CAN TAKE THE FORM OF A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Edu QLD Beginner" pitchFamily="2" charset="0"/>
                <a:cs typeface="APPLE CHANCERY" panose="03020702040506060504" pitchFamily="66" charset="-79"/>
              </a:rPr>
              <a:t>LETTER, SPEECH, BROCHURE, ADVERTISEMENT, POSTER</a:t>
            </a:r>
            <a:r>
              <a:rPr lang="en-US" sz="3600" b="1" dirty="0">
                <a:solidFill>
                  <a:srgbClr val="7030A0"/>
                </a:solidFill>
                <a:latin typeface="Edu QLD Beginner" pitchFamily="2" charset="0"/>
                <a:cs typeface="APPLE CHANCERY" panose="03020702040506060504" pitchFamily="66" charset="-79"/>
              </a:rPr>
              <a:t> ... AND MORE</a:t>
            </a:r>
          </a:p>
        </p:txBody>
      </p:sp>
    </p:spTree>
    <p:extLst>
      <p:ext uri="{BB962C8B-B14F-4D97-AF65-F5344CB8AC3E}">
        <p14:creationId xmlns:p14="http://schemas.microsoft.com/office/powerpoint/2010/main" val="409392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4">
                <a:lumMod val="5000"/>
                <a:lumOff val="95000"/>
              </a:schemeClr>
            </a:gs>
            <a:gs pos="90000">
              <a:schemeClr val="accent4">
                <a:lumMod val="20000"/>
                <a:lumOff val="80000"/>
              </a:schemeClr>
            </a:gs>
            <a:gs pos="1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16E671-3505-544D-3AF3-449D0B854805}"/>
              </a:ext>
            </a:extLst>
          </p:cNvPr>
          <p:cNvSpPr txBox="1">
            <a:spLocks/>
          </p:cNvSpPr>
          <p:nvPr/>
        </p:nvSpPr>
        <p:spPr>
          <a:xfrm>
            <a:off x="268287" y="798515"/>
            <a:ext cx="4048125" cy="3773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the argument and  Introduce the purpose.</a:t>
            </a:r>
          </a:p>
          <a:p>
            <a:pPr marL="0" indent="0">
              <a:buNone/>
            </a:pPr>
            <a:r>
              <a:rPr lang="en-AU" sz="4000" b="1" spc="25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The measure that greatly determines global temperature </a:t>
            </a:r>
          </a:p>
          <a:p>
            <a:pPr marL="0" indent="0">
              <a:buNone/>
            </a:pPr>
            <a:r>
              <a:rPr lang="en-AU" sz="4000" b="1" spc="25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and </a:t>
            </a:r>
            <a:r>
              <a:rPr lang="en-AU" sz="4000" b="1" spc="25" dirty="0">
                <a:solidFill>
                  <a:srgbClr val="FF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the changes in that one number</a:t>
            </a:r>
            <a:r>
              <a:rPr lang="en-AU" sz="4000" b="1" spc="25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 is the clearest way to chart our own story, for it defines our relationship with our world</a:t>
            </a:r>
            <a:r>
              <a:rPr lang="en-AU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71C71D-7B81-9FCA-6D90-10FB2E4E7775}"/>
              </a:ext>
            </a:extLst>
          </p:cNvPr>
          <p:cNvSpPr txBox="1">
            <a:spLocks/>
          </p:cNvSpPr>
          <p:nvPr/>
        </p:nvSpPr>
        <p:spPr>
          <a:xfrm>
            <a:off x="381000" y="1554163"/>
            <a:ext cx="4048125" cy="156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15CCA1-8EE5-1ED9-520F-28982F14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058" y="159946"/>
            <a:ext cx="9415942" cy="1089115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1: </a:t>
            </a:r>
            <a:r>
              <a:rPr lang="en-A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-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the Reader</a:t>
            </a:r>
            <a:b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44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8EC0EA-77A4-7776-4B5F-998DB99D4723}"/>
              </a:ext>
            </a:extLst>
          </p:cNvPr>
          <p:cNvSpPr txBox="1">
            <a:spLocks/>
          </p:cNvSpPr>
          <p:nvPr/>
        </p:nvSpPr>
        <p:spPr>
          <a:xfrm>
            <a:off x="7762875" y="557213"/>
            <a:ext cx="4048125" cy="588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 </a:t>
            </a:r>
          </a:p>
          <a:p>
            <a:pPr marL="0" indent="0">
              <a:buNone/>
            </a:pPr>
            <a:r>
              <a:rPr lang="en-A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 Information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Everything we’ve 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achieved in the last 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10,000 years was enabled 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by the stability during this 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time.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CA6E47-CE92-8833-5C26-EF1D50688498}"/>
              </a:ext>
            </a:extLst>
          </p:cNvPr>
          <p:cNvSpPr/>
          <p:nvPr/>
        </p:nvSpPr>
        <p:spPr>
          <a:xfrm>
            <a:off x="4316412" y="696613"/>
            <a:ext cx="2700337" cy="156051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Grab their attention!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0394D9-01CE-C479-89AD-E40729FB25AA}"/>
              </a:ext>
            </a:extLst>
          </p:cNvPr>
          <p:cNvSpPr txBox="1">
            <a:spLocks/>
          </p:cNvSpPr>
          <p:nvPr/>
        </p:nvSpPr>
        <p:spPr>
          <a:xfrm>
            <a:off x="7395370" y="4716912"/>
            <a:ext cx="4783133" cy="1784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</a:t>
            </a:r>
          </a:p>
          <a:p>
            <a:pPr marL="0" indent="0">
              <a:buNone/>
            </a:pPr>
            <a:r>
              <a:rPr lang="en-A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Clear Statement of purpose .....</a:t>
            </a:r>
            <a:r>
              <a:rPr lang="en-AU" b="1" spc="25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 the emergency climate comes down to a single number, </a:t>
            </a:r>
            <a:r>
              <a:rPr lang="en-AU" b="1" spc="25" dirty="0">
                <a:solidFill>
                  <a:srgbClr val="FF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the concentration of </a:t>
            </a:r>
          </a:p>
          <a:p>
            <a:pPr marL="0" indent="0">
              <a:buNone/>
            </a:pPr>
            <a:r>
              <a:rPr lang="en-AU" b="1" spc="25" dirty="0">
                <a:solidFill>
                  <a:srgbClr val="FF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carbon in our atmosphere</a:t>
            </a:r>
            <a:r>
              <a:rPr lang="en-AU" b="1" spc="25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A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17DFA8-78C5-1229-5B54-FA9AEB9E8C8E}"/>
              </a:ext>
            </a:extLst>
          </p:cNvPr>
          <p:cNvSpPr/>
          <p:nvPr/>
        </p:nvSpPr>
        <p:spPr>
          <a:xfrm>
            <a:off x="4372769" y="1977726"/>
            <a:ext cx="2700337" cy="2016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Clearly state the purpose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5CFDA5-E223-EFBD-C3B0-C8C04B4428F0}"/>
              </a:ext>
            </a:extLst>
          </p:cNvPr>
          <p:cNvSpPr/>
          <p:nvPr/>
        </p:nvSpPr>
        <p:spPr>
          <a:xfrm>
            <a:off x="4372769" y="3592812"/>
            <a:ext cx="2700337" cy="20161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Present with knowledge and confidence </a:t>
            </a:r>
          </a:p>
        </p:txBody>
      </p:sp>
    </p:spTree>
    <p:extLst>
      <p:ext uri="{BB962C8B-B14F-4D97-AF65-F5344CB8AC3E}">
        <p14:creationId xmlns:p14="http://schemas.microsoft.com/office/powerpoint/2010/main" val="10017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4">
                <a:lumMod val="5000"/>
                <a:lumOff val="95000"/>
              </a:schemeClr>
            </a:gs>
            <a:gs pos="90000">
              <a:schemeClr val="accent4">
                <a:lumMod val="20000"/>
                <a:lumOff val="80000"/>
              </a:schemeClr>
            </a:gs>
            <a:gs pos="1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16E671-3505-544D-3AF3-449D0B854805}"/>
              </a:ext>
            </a:extLst>
          </p:cNvPr>
          <p:cNvSpPr txBox="1">
            <a:spLocks/>
          </p:cNvSpPr>
          <p:nvPr/>
        </p:nvSpPr>
        <p:spPr>
          <a:xfrm>
            <a:off x="268287" y="798515"/>
            <a:ext cx="4160837" cy="4782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Supporting evidence: </a:t>
            </a:r>
          </a:p>
          <a:p>
            <a:pPr marL="0" indent="0" algn="l">
              <a:buNone/>
            </a:pPr>
            <a:r>
              <a:rPr lang="en-AU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writer presents evidence to support their argument. This can include facts, statistics, examples, and expert opinions.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AU" sz="2000" b="1" spc="25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our approach to industry, construction and learning, are releasing carbon into the </a:t>
            </a:r>
            <a:r>
              <a:rPr lang="en-AU" sz="2000" b="1" spc="25" dirty="0" err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atmosphereat</a:t>
            </a:r>
            <a:r>
              <a:rPr lang="en-AU" sz="2000" b="1" spc="25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 an unprecedented pace and scale.</a:t>
            </a:r>
            <a:endParaRPr lang="en-A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AU" sz="2400" b="1" i="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4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71C71D-7B81-9FCA-6D90-10FB2E4E7775}"/>
              </a:ext>
            </a:extLst>
          </p:cNvPr>
          <p:cNvSpPr txBox="1">
            <a:spLocks/>
          </p:cNvSpPr>
          <p:nvPr/>
        </p:nvSpPr>
        <p:spPr>
          <a:xfrm>
            <a:off x="381000" y="1554163"/>
            <a:ext cx="4048125" cy="156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15CCA1-8EE5-1ED9-520F-28982F14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81" y="24410"/>
            <a:ext cx="10587037" cy="2144115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2: </a:t>
            </a:r>
            <a:r>
              <a:rPr lang="en-A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Body- </a:t>
            </a:r>
            <a: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 Strong and Persuasive Case</a:t>
            </a:r>
            <a:b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 can vary</a:t>
            </a:r>
            <a:r>
              <a:rPr lang="en-AU" sz="44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8EC0EA-77A4-7776-4B5F-998DB99D4723}"/>
              </a:ext>
            </a:extLst>
          </p:cNvPr>
          <p:cNvSpPr txBox="1">
            <a:spLocks/>
          </p:cNvSpPr>
          <p:nvPr/>
        </p:nvSpPr>
        <p:spPr>
          <a:xfrm>
            <a:off x="7875587" y="1190080"/>
            <a:ext cx="4048125" cy="1924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 </a:t>
            </a:r>
            <a:r>
              <a:rPr lang="en-A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A new industrial revolution, powered by millions of sustainable innovations, is essential, and is indeed already beginning.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0293D-9174-7E87-1307-8934A02E1525}"/>
              </a:ext>
            </a:extLst>
          </p:cNvPr>
          <p:cNvSpPr txBox="1"/>
          <p:nvPr/>
        </p:nvSpPr>
        <p:spPr>
          <a:xfrm>
            <a:off x="3656013" y="4689476"/>
            <a:ext cx="436086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AU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Counterarguments: </a:t>
            </a:r>
            <a:r>
              <a:rPr lang="en-A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this case there are no counter arguments presented.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525CA-7BEC-F3C1-ADAE-AE233F0A01FA}"/>
              </a:ext>
            </a:extLst>
          </p:cNvPr>
          <p:cNvSpPr txBox="1"/>
          <p:nvPr/>
        </p:nvSpPr>
        <p:spPr>
          <a:xfrm>
            <a:off x="8158163" y="3114675"/>
            <a:ext cx="37655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AU" sz="2800" b="1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Refutation: </a:t>
            </a:r>
            <a:r>
              <a:rPr lang="en-AU" sz="3600" b="1" dirty="0">
                <a:solidFill>
                  <a:schemeClr val="accent6">
                    <a:lumMod val="75000"/>
                  </a:schemeClr>
                </a:solidFill>
              </a:rPr>
              <a:t>Today, those who’ve done the least to cause this problem, are being the hardest hit.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F1394F-0540-D55D-5C13-A85782AA48E3}"/>
              </a:ext>
            </a:extLst>
          </p:cNvPr>
          <p:cNvSpPr/>
          <p:nvPr/>
        </p:nvSpPr>
        <p:spPr>
          <a:xfrm>
            <a:off x="4429124" y="2168524"/>
            <a:ext cx="3014662" cy="25209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the argument convince the audience?</a:t>
            </a:r>
          </a:p>
        </p:txBody>
      </p:sp>
    </p:spTree>
    <p:extLst>
      <p:ext uri="{BB962C8B-B14F-4D97-AF65-F5344CB8AC3E}">
        <p14:creationId xmlns:p14="http://schemas.microsoft.com/office/powerpoint/2010/main" val="11675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  <p:bldP spid="7" grpId="0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4">
                <a:lumMod val="5000"/>
                <a:lumOff val="95000"/>
              </a:schemeClr>
            </a:gs>
            <a:gs pos="90000">
              <a:schemeClr val="accent4">
                <a:lumMod val="20000"/>
                <a:lumOff val="80000"/>
              </a:schemeClr>
            </a:gs>
            <a:gs pos="1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16E671-3505-544D-3AF3-449D0B854805}"/>
              </a:ext>
            </a:extLst>
          </p:cNvPr>
          <p:cNvSpPr txBox="1">
            <a:spLocks/>
          </p:cNvSpPr>
          <p:nvPr/>
        </p:nvSpPr>
        <p:spPr>
          <a:xfrm>
            <a:off x="820735" y="1813422"/>
            <a:ext cx="4879421" cy="4495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n-AU" sz="1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8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the Purpose</a:t>
            </a:r>
          </a:p>
          <a:p>
            <a:pPr marL="0" indent="0">
              <a:buNone/>
            </a:pPr>
            <a:r>
              <a:rPr lang="en-AU" sz="11200" b="1" dirty="0">
                <a:solidFill>
                  <a:schemeClr val="accent6">
                    <a:lumMod val="75000"/>
                  </a:schemeClr>
                </a:solidFill>
              </a:rPr>
              <a:t>In my lifetime, I’ve witnessed a terrible decline. </a:t>
            </a:r>
          </a:p>
          <a:p>
            <a:pPr marL="0" indent="0">
              <a:buNone/>
            </a:pPr>
            <a:r>
              <a:rPr lang="en-AU" sz="11200" b="1" dirty="0">
                <a:solidFill>
                  <a:schemeClr val="accent6">
                    <a:lumMod val="75000"/>
                  </a:schemeClr>
                </a:solidFill>
              </a:rPr>
              <a:t>In yours, you could and should witness a wonderful recovery. </a:t>
            </a:r>
          </a:p>
          <a:p>
            <a:pPr marL="0" indent="0">
              <a:buNone/>
            </a:pPr>
            <a:r>
              <a:rPr lang="en-A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 and inspire the Reader to act!</a:t>
            </a:r>
          </a:p>
          <a:p>
            <a:pPr marL="0" indent="0">
              <a:buNone/>
            </a:pPr>
            <a:r>
              <a:rPr lang="en-AU" sz="11200" b="1" dirty="0">
                <a:solidFill>
                  <a:schemeClr val="accent6">
                    <a:lumMod val="75000"/>
                  </a:schemeClr>
                </a:solidFill>
              </a:rPr>
              <a:t>That desperate hope, ladies and gentlemen, delegates, excellencies, is why the world is looking to you and why you are here. </a:t>
            </a:r>
          </a:p>
          <a:p>
            <a:pPr marL="0" indent="0">
              <a:buNone/>
            </a:pPr>
            <a:endParaRPr lang="en-AU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71C71D-7B81-9FCA-6D90-10FB2E4E7775}"/>
              </a:ext>
            </a:extLst>
          </p:cNvPr>
          <p:cNvSpPr txBox="1">
            <a:spLocks/>
          </p:cNvSpPr>
          <p:nvPr/>
        </p:nvSpPr>
        <p:spPr>
          <a:xfrm>
            <a:off x="381000" y="1554163"/>
            <a:ext cx="4048125" cy="156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15CCA1-8EE5-1ED9-520F-28982F14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669132"/>
            <a:ext cx="7455378" cy="1083665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3: </a:t>
            </a:r>
            <a:r>
              <a:rPr lang="en-A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Action!</a:t>
            </a:r>
            <a:br>
              <a:rPr lang="en-AU" sz="40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4400" b="1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CA6E47-CE92-8833-5C26-EF1D50688498}"/>
              </a:ext>
            </a:extLst>
          </p:cNvPr>
          <p:cNvSpPr/>
          <p:nvPr/>
        </p:nvSpPr>
        <p:spPr>
          <a:xfrm>
            <a:off x="9001124" y="202902"/>
            <a:ext cx="2700337" cy="201612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Emotional and personal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5CFDA5-E223-EFBD-C3B0-C8C04B4428F0}"/>
              </a:ext>
            </a:extLst>
          </p:cNvPr>
          <p:cNvSpPr/>
          <p:nvPr/>
        </p:nvSpPr>
        <p:spPr>
          <a:xfrm>
            <a:off x="7446168" y="1554163"/>
            <a:ext cx="2700337" cy="20161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Inspire action!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17DFA8-78C5-1229-5B54-FA9AEB9E8C8E}"/>
              </a:ext>
            </a:extLst>
          </p:cNvPr>
          <p:cNvSpPr/>
          <p:nvPr/>
        </p:nvSpPr>
        <p:spPr>
          <a:xfrm>
            <a:off x="5891212" y="2905424"/>
            <a:ext cx="2700337" cy="2016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Strong, positive and convincing</a:t>
            </a:r>
          </a:p>
        </p:txBody>
      </p:sp>
    </p:spTree>
    <p:extLst>
      <p:ext uri="{BB962C8B-B14F-4D97-AF65-F5344CB8AC3E}">
        <p14:creationId xmlns:p14="http://schemas.microsoft.com/office/powerpoint/2010/main" val="20154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874F9-9101-EDBE-1F2A-F2BA4C4F5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00013"/>
            <a:ext cx="5042957" cy="5100637"/>
          </a:xfrm>
        </p:spPr>
        <p:txBody>
          <a:bodyPr>
            <a:normAutofit/>
          </a:bodyPr>
          <a:lstStyle/>
          <a:p>
            <a:pPr algn="l"/>
            <a:r>
              <a:rPr lang="en-AU" sz="3600" b="0" i="0" dirty="0">
                <a:effectLst/>
                <a:latin typeface="Söhne"/>
              </a:rPr>
              <a:t>A persuasive text is a written or spoken piece of communication. Its purpose is to persuade or convince the reader to take a particular action or to adopt a particular point of view. </a:t>
            </a:r>
            <a:br>
              <a:rPr lang="en-AU" sz="3600" b="0" i="0" dirty="0">
                <a:effectLst/>
                <a:latin typeface="Söhne"/>
              </a:rPr>
            </a:b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A picture containing person, indoor, dining table&#10;&#10;Description automatically generated">
            <a:extLst>
              <a:ext uri="{FF2B5EF4-FFF2-40B4-BE49-F238E27FC236}">
                <a16:creationId xmlns:a16="http://schemas.microsoft.com/office/drawing/2014/main" id="{E2F0BE5A-C780-969F-AC06-E1E7B42ED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9" r="35509" b="1"/>
          <a:stretch/>
        </p:blipFill>
        <p:spPr>
          <a:xfrm>
            <a:off x="6094476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21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40E1E-93DE-A339-50A3-FD352260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14604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Language Features of Persuasive Text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F2B7-C5FC-2EF8-6F84-7FED973B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023360" cy="3881628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personal, </a:t>
            </a:r>
          </a:p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and emotional words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 of urgency</a:t>
            </a:r>
          </a:p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empowering, </a:t>
            </a:r>
          </a:p>
          <a:p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 and motivating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Repetition</a:t>
            </a:r>
          </a:p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Confident tone</a:t>
            </a:r>
          </a:p>
          <a:p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action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201756A3-9831-C1BE-6C82-D59672E1F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33407" y="214604"/>
            <a:ext cx="2832851" cy="2850668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0134F4EB-3883-BD89-C0B7-89C173149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57953" y="2857499"/>
            <a:ext cx="3079753" cy="2053168"/>
          </a:xfrm>
          <a:prstGeom prst="rect">
            <a:avLst/>
          </a:prstGeom>
        </p:spPr>
      </p:pic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9A7A016D-49F4-5E7E-7251-0CA666B02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21802" y="4179216"/>
            <a:ext cx="3486150" cy="2324100"/>
          </a:xfrm>
          <a:prstGeom prst="rect">
            <a:avLst/>
          </a:prstGeom>
        </p:spPr>
      </p:pic>
      <p:pic>
        <p:nvPicPr>
          <p:cNvPr id="15" name="Picture 14" descr="A picture containing person, person, indoor, spectacles&#10;&#10;Description automatically generated">
            <a:extLst>
              <a:ext uri="{FF2B5EF4-FFF2-40B4-BE49-F238E27FC236}">
                <a16:creationId xmlns:a16="http://schemas.microsoft.com/office/drawing/2014/main" id="{3A9A6FB6-7D37-23A2-EA63-878D0C363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19778" y="396254"/>
            <a:ext cx="2092224" cy="20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908F-A780-BEE1-F8E9-4C2A1B5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185333"/>
            <a:ext cx="10885715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3741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solidFill>
                <a:srgbClr val="37415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D69BF-6D70-36CE-9C5E-B916950DBFD5}"/>
              </a:ext>
            </a:extLst>
          </p:cNvPr>
          <p:cNvSpPr txBox="1"/>
          <p:nvPr/>
        </p:nvSpPr>
        <p:spPr>
          <a:xfrm>
            <a:off x="1365661" y="157817"/>
            <a:ext cx="412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STAGE 1: 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08232-C86F-4484-5571-5F8CFAE0B685}"/>
              </a:ext>
            </a:extLst>
          </p:cNvPr>
          <p:cNvSpPr txBox="1"/>
          <p:nvPr/>
        </p:nvSpPr>
        <p:spPr>
          <a:xfrm>
            <a:off x="522514" y="771896"/>
            <a:ext cx="112815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Your excellencies, delegates, ladies and gentlemen, </a:t>
            </a:r>
          </a:p>
          <a:p>
            <a:endParaRPr lang="en-AU" sz="3200" spc="25" dirty="0">
              <a:solidFill>
                <a:srgbClr val="171717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as you spend the next two weeks, debating, negotiating, </a:t>
            </a:r>
          </a:p>
          <a:p>
            <a:endParaRPr lang="en-AU" sz="3200" spc="25" dirty="0">
              <a:solidFill>
                <a:srgbClr val="171717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persuading and compromising, </a:t>
            </a:r>
            <a:r>
              <a:rPr lang="en-AU" sz="32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as you surely must</a:t>
            </a:r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it’s</a:t>
            </a:r>
          </a:p>
          <a:p>
            <a:endParaRPr lang="en-AU" sz="3200" spc="25" dirty="0">
              <a:solidFill>
                <a:srgbClr val="171717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easy to forget that ultimately the emergency climate </a:t>
            </a:r>
          </a:p>
          <a:p>
            <a:endParaRPr lang="en-AU" sz="3200" spc="25" dirty="0">
              <a:solidFill>
                <a:srgbClr val="171717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comes down to a single number, </a:t>
            </a:r>
            <a:r>
              <a:rPr lang="en-AU" sz="32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the concentration of </a:t>
            </a:r>
          </a:p>
          <a:p>
            <a:endParaRPr lang="en-AU" sz="3200" spc="25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en-AU" sz="32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carbon in our atmosphere.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5A459-4A01-7B39-E698-AC883A4CEA24}"/>
              </a:ext>
            </a:extLst>
          </p:cNvPr>
          <p:cNvSpPr txBox="1"/>
          <p:nvPr/>
        </p:nvSpPr>
        <p:spPr>
          <a:xfrm>
            <a:off x="7030193" y="2482819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Personal , strong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FE43E-4BE6-947D-E36D-B4D4553FDE1F}"/>
              </a:ext>
            </a:extLst>
          </p:cNvPr>
          <p:cNvSpPr txBox="1"/>
          <p:nvPr/>
        </p:nvSpPr>
        <p:spPr>
          <a:xfrm>
            <a:off x="841169" y="1435811"/>
            <a:ext cx="127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Personal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A6013-16CD-8E79-EFFF-A948AC27B70E}"/>
              </a:ext>
            </a:extLst>
          </p:cNvPr>
          <p:cNvSpPr txBox="1"/>
          <p:nvPr/>
        </p:nvSpPr>
        <p:spPr>
          <a:xfrm>
            <a:off x="5896100" y="3429000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Sense of urgency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90AC6-8E76-3BC8-2E90-974ECE19E487}"/>
              </a:ext>
            </a:extLst>
          </p:cNvPr>
          <p:cNvSpPr txBox="1"/>
          <p:nvPr/>
        </p:nvSpPr>
        <p:spPr>
          <a:xfrm>
            <a:off x="1565566" y="5346373"/>
            <a:ext cx="186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 the issue</a:t>
            </a:r>
          </a:p>
        </p:txBody>
      </p:sp>
    </p:spTree>
    <p:extLst>
      <p:ext uri="{BB962C8B-B14F-4D97-AF65-F5344CB8AC3E}">
        <p14:creationId xmlns:p14="http://schemas.microsoft.com/office/powerpoint/2010/main" val="138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908F-A780-BEE1-F8E9-4C2A1B5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5930" y="1100806"/>
            <a:ext cx="12090594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3741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solidFill>
                <a:srgbClr val="37415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D69BF-6D70-36CE-9C5E-B916950DBFD5}"/>
              </a:ext>
            </a:extLst>
          </p:cNvPr>
          <p:cNvSpPr txBox="1"/>
          <p:nvPr/>
        </p:nvSpPr>
        <p:spPr>
          <a:xfrm>
            <a:off x="1365661" y="157817"/>
            <a:ext cx="740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STAGE 1: INTRODUCTION (Cont.)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FE43E-4BE6-947D-E36D-B4D4553FDE1F}"/>
              </a:ext>
            </a:extLst>
          </p:cNvPr>
          <p:cNvSpPr txBox="1"/>
          <p:nvPr/>
        </p:nvSpPr>
        <p:spPr>
          <a:xfrm>
            <a:off x="1810232" y="2533903"/>
            <a:ext cx="127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Personal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90AC6-8E76-3BC8-2E90-974ECE19E487}"/>
              </a:ext>
            </a:extLst>
          </p:cNvPr>
          <p:cNvSpPr txBox="1"/>
          <p:nvPr/>
        </p:nvSpPr>
        <p:spPr>
          <a:xfrm>
            <a:off x="3429611" y="1563815"/>
            <a:ext cx="186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 the issue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9B670-BC1A-81C6-A4F6-B4FFC8213599}"/>
              </a:ext>
            </a:extLst>
          </p:cNvPr>
          <p:cNvSpPr txBox="1"/>
          <p:nvPr/>
        </p:nvSpPr>
        <p:spPr>
          <a:xfrm>
            <a:off x="3082871" y="3596621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Personal , strong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4E606-6A02-5380-D463-B4211CE64939}"/>
              </a:ext>
            </a:extLst>
          </p:cNvPr>
          <p:cNvSpPr txBox="1"/>
          <p:nvPr/>
        </p:nvSpPr>
        <p:spPr>
          <a:xfrm>
            <a:off x="601683" y="1100806"/>
            <a:ext cx="115903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The measure that greatly determines global temperature </a:t>
            </a:r>
          </a:p>
          <a:p>
            <a:endParaRPr lang="en-AU" sz="3200" spc="25" dirty="0">
              <a:solidFill>
                <a:srgbClr val="171717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Calibri (Body)"/>
            </a:endParaRPr>
          </a:p>
          <a:p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and the </a:t>
            </a:r>
            <a:r>
              <a:rPr lang="en-AU" sz="32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changes in that one number</a:t>
            </a:r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 is the </a:t>
            </a:r>
            <a:r>
              <a:rPr lang="en-AU" sz="32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clearest way </a:t>
            </a:r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to </a:t>
            </a:r>
          </a:p>
          <a:p>
            <a:endParaRPr lang="en-AU" sz="3200" spc="25" dirty="0">
              <a:solidFill>
                <a:srgbClr val="171717"/>
              </a:solidFill>
              <a:latin typeface="Open Sans" panose="020B0606030504020204" pitchFamily="34" charset="0"/>
              <a:ea typeface="Calibri" panose="020F0502020204030204" pitchFamily="34" charset="0"/>
              <a:cs typeface="Calibri (Body)"/>
            </a:endParaRPr>
          </a:p>
          <a:p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chart </a:t>
            </a:r>
            <a:r>
              <a:rPr lang="en-AU" sz="32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our own story</a:t>
            </a:r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,</a:t>
            </a:r>
          </a:p>
          <a:p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 </a:t>
            </a:r>
          </a:p>
          <a:p>
            <a:r>
              <a:rPr lang="en-AU" sz="32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for it defines our relationship with our world</a:t>
            </a:r>
            <a:r>
              <a:rPr lang="en-AU" sz="32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 (Body)"/>
              </a:rPr>
              <a:t>.</a:t>
            </a:r>
            <a:endParaRPr lang="en-A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</p:txBody>
      </p:sp>
      <p:pic>
        <p:nvPicPr>
          <p:cNvPr id="13" name="Picture 12" descr="A picture containing bird of prey, person, outdoor, bird&#10;&#10;Description automatically generated">
            <a:extLst>
              <a:ext uri="{FF2B5EF4-FFF2-40B4-BE49-F238E27FC236}">
                <a16:creationId xmlns:a16="http://schemas.microsoft.com/office/drawing/2014/main" id="{036C1FC2-7148-6B52-07BD-FB389E0F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44416" y="4738026"/>
            <a:ext cx="306705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89422-1343-F89C-89E4-B122E68D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260"/>
            <a:ext cx="10515600" cy="6258296"/>
          </a:xfrm>
        </p:spPr>
        <p:txBody>
          <a:bodyPr>
            <a:normAutofit/>
          </a:bodyPr>
          <a:lstStyle/>
          <a:p>
            <a:endParaRPr lang="en-A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r>
              <a:rPr lang="en-US" dirty="0"/>
              <a:t>...</a:t>
            </a:r>
            <a:r>
              <a:rPr lang="en-AU" dirty="0"/>
              <a:t> just over 10,000 years ago, that number suddenly stabilized and with it, Earth’s climate.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We found ourselves </a:t>
            </a:r>
            <a:r>
              <a:rPr lang="en-AU" dirty="0"/>
              <a:t>in an unusually benign period with predictable seasons and reliable weather. For the first time civilization was possible and we wasted no time in taking advantage of that.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Everything we’ve achieved in the last 10,000 years was enabled by the </a:t>
            </a:r>
            <a:r>
              <a:rPr lang="en-AU" dirty="0">
                <a:solidFill>
                  <a:srgbClr val="FF0000"/>
                </a:solidFill>
              </a:rPr>
              <a:t>stability during this time</a:t>
            </a:r>
            <a:r>
              <a:rPr lang="en-AU" dirty="0"/>
              <a:t>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93704-3370-0290-335F-60802EEF77DA}"/>
              </a:ext>
            </a:extLst>
          </p:cNvPr>
          <p:cNvSpPr txBox="1"/>
          <p:nvPr/>
        </p:nvSpPr>
        <p:spPr>
          <a:xfrm>
            <a:off x="1182584" y="243444"/>
            <a:ext cx="884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STAGE 2: Body: </a:t>
            </a:r>
            <a:r>
              <a:rPr lang="en-US" sz="2800" b="1" i="1" dirty="0"/>
              <a:t>Build your persuasive argument with facts</a:t>
            </a:r>
          </a:p>
        </p:txBody>
      </p:sp>
    </p:spTree>
    <p:extLst>
      <p:ext uri="{BB962C8B-B14F-4D97-AF65-F5344CB8AC3E}">
        <p14:creationId xmlns:p14="http://schemas.microsoft.com/office/powerpoint/2010/main" val="33531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593704-3370-0290-335F-60802EEF77DA}"/>
              </a:ext>
            </a:extLst>
          </p:cNvPr>
          <p:cNvSpPr txBox="1"/>
          <p:nvPr/>
        </p:nvSpPr>
        <p:spPr>
          <a:xfrm>
            <a:off x="766948" y="308758"/>
            <a:ext cx="666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STAGE 2: Body (Cont.) </a:t>
            </a:r>
            <a:endParaRPr lang="en-US" sz="28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7171D-C50E-6C8D-0ABB-49DA52CD1429}"/>
              </a:ext>
            </a:extLst>
          </p:cNvPr>
          <p:cNvSpPr txBox="1"/>
          <p:nvPr/>
        </p:nvSpPr>
        <p:spPr>
          <a:xfrm>
            <a:off x="534389" y="1092530"/>
            <a:ext cx="11495315" cy="351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AU" sz="3600" spc="25" dirty="0">
              <a:solidFill>
                <a:srgbClr val="FF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Our</a:t>
            </a: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burning of fossil fuels, </a:t>
            </a:r>
            <a:r>
              <a:rPr lang="en-AU" sz="36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our</a:t>
            </a: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destruction of </a:t>
            </a: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171717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171717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nature, </a:t>
            </a:r>
            <a:r>
              <a:rPr lang="en-AU" sz="36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our </a:t>
            </a: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approach to industry, construction and </a:t>
            </a: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171717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171717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learning, are releasing carbon into the atmosphere </a:t>
            </a: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171717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171717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at an </a:t>
            </a:r>
            <a:r>
              <a:rPr lang="en-AU" sz="36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unprecedented pace and scale</a:t>
            </a: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  <a:endParaRPr lang="en-A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2868A-E045-0496-BE46-FC33BDFE0936}"/>
              </a:ext>
            </a:extLst>
          </p:cNvPr>
          <p:cNvSpPr txBox="1"/>
          <p:nvPr/>
        </p:nvSpPr>
        <p:spPr>
          <a:xfrm>
            <a:off x="878774" y="831978"/>
            <a:ext cx="323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Personal and repetition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25F11-F72E-8983-407A-7CD562A7BF86}"/>
              </a:ext>
            </a:extLst>
          </p:cNvPr>
          <p:cNvSpPr txBox="1"/>
          <p:nvPr/>
        </p:nvSpPr>
        <p:spPr>
          <a:xfrm>
            <a:off x="4534395" y="3561324"/>
            <a:ext cx="2101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Sense of urgency</a:t>
            </a:r>
          </a:p>
        </p:txBody>
      </p:sp>
      <p:pic>
        <p:nvPicPr>
          <p:cNvPr id="8" name="Picture 7" descr="A picture containing person, outdoor, mammal, meerkat&#10;&#10;Description automatically generated">
            <a:extLst>
              <a:ext uri="{FF2B5EF4-FFF2-40B4-BE49-F238E27FC236}">
                <a16:creationId xmlns:a16="http://schemas.microsoft.com/office/drawing/2014/main" id="{FC498C4E-0F39-6276-A2F5-0CA9EC8DE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40801" y="3961434"/>
            <a:ext cx="29464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593704-3370-0290-335F-60802EEF77DA}"/>
              </a:ext>
            </a:extLst>
          </p:cNvPr>
          <p:cNvSpPr txBox="1"/>
          <p:nvPr/>
        </p:nvSpPr>
        <p:spPr>
          <a:xfrm>
            <a:off x="766948" y="308758"/>
            <a:ext cx="774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STAGE 2: Body (Cont.) </a:t>
            </a:r>
            <a:endParaRPr lang="en-US" sz="28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7171D-C50E-6C8D-0ABB-49DA52CD1429}"/>
              </a:ext>
            </a:extLst>
          </p:cNvPr>
          <p:cNvSpPr txBox="1"/>
          <p:nvPr/>
        </p:nvSpPr>
        <p:spPr>
          <a:xfrm>
            <a:off x="534389" y="1092530"/>
            <a:ext cx="11495315" cy="505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AU" sz="3600" spc="25" dirty="0">
              <a:solidFill>
                <a:srgbClr val="FF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Is this how our story is due to end? </a:t>
            </a: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Perhaps the fact </a:t>
            </a: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171717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that the people most affected by climate change are </a:t>
            </a: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171717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no longer some imagined future generation, but </a:t>
            </a: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171717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young people alive today, perhaps that will give us </a:t>
            </a: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the impetus we need to rewrite our story</a:t>
            </a:r>
            <a:r>
              <a:rPr lang="en-AU" sz="3600" spc="25" dirty="0">
                <a:solidFill>
                  <a:srgbClr val="17171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to turn </a:t>
            </a: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this tragedy into a triumph. We are after all, the </a:t>
            </a: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greatest problem solvers to have ever existed on </a:t>
            </a:r>
          </a:p>
          <a:p>
            <a:pPr>
              <a:lnSpc>
                <a:spcPts val="2400"/>
              </a:lnSpc>
            </a:pPr>
            <a:endParaRPr lang="en-AU" sz="3600" spc="25" dirty="0">
              <a:solidFill>
                <a:srgbClr val="FF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en-AU" sz="3600" spc="2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Earth. </a:t>
            </a:r>
            <a:endParaRPr lang="en-AU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2868A-E045-0496-BE46-FC33BDFE0936}"/>
              </a:ext>
            </a:extLst>
          </p:cNvPr>
          <p:cNvSpPr txBox="1"/>
          <p:nvPr/>
        </p:nvSpPr>
        <p:spPr>
          <a:xfrm>
            <a:off x="878774" y="831978"/>
            <a:ext cx="323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Rhetorical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25F11-F72E-8983-407A-7CD562A7BF86}"/>
              </a:ext>
            </a:extLst>
          </p:cNvPr>
          <p:cNvSpPr txBox="1"/>
          <p:nvPr/>
        </p:nvSpPr>
        <p:spPr>
          <a:xfrm>
            <a:off x="3216234" y="3429000"/>
            <a:ext cx="2101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Sense of urgency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43B15-53E8-98D2-06F5-88E11BE373EA}"/>
              </a:ext>
            </a:extLst>
          </p:cNvPr>
          <p:cNvSpPr txBox="1"/>
          <p:nvPr/>
        </p:nvSpPr>
        <p:spPr>
          <a:xfrm>
            <a:off x="6572003" y="3429000"/>
            <a:ext cx="2101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personal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15ECA-EF2F-41DA-DDAD-77A8D6185238}"/>
              </a:ext>
            </a:extLst>
          </p:cNvPr>
          <p:cNvSpPr txBox="1"/>
          <p:nvPr/>
        </p:nvSpPr>
        <p:spPr>
          <a:xfrm>
            <a:off x="1587335" y="4089662"/>
            <a:ext cx="2759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Confident, positive</a:t>
            </a:r>
          </a:p>
        </p:txBody>
      </p:sp>
    </p:spTree>
    <p:extLst>
      <p:ext uri="{BB962C8B-B14F-4D97-AF65-F5344CB8AC3E}">
        <p14:creationId xmlns:p14="http://schemas.microsoft.com/office/powerpoint/2010/main" val="37966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at a podium&#10;&#10;Description automatically generated">
            <a:extLst>
              <a:ext uri="{FF2B5EF4-FFF2-40B4-BE49-F238E27FC236}">
                <a16:creationId xmlns:a16="http://schemas.microsoft.com/office/drawing/2014/main" id="{9AD5561C-70A7-68E9-28D3-2BB0B9C7A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42361" y="1103734"/>
            <a:ext cx="3806040" cy="2534882"/>
          </a:xfrm>
          <a:prstGeom prst="rect">
            <a:avLst/>
          </a:prstGeom>
          <a:effectLst>
            <a:outerShdw dir="5400000" algn="ctr" rotWithShape="0">
              <a:srgbClr val="000000"/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0207-19A9-DC0A-89D9-789F039BB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56" y="1686037"/>
            <a:ext cx="11402075" cy="4920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/>
              <a:t>In my lifetime, I’ve witnessed a </a:t>
            </a:r>
          </a:p>
          <a:p>
            <a:pPr marL="0" indent="0">
              <a:buNone/>
            </a:pPr>
            <a:r>
              <a:rPr lang="en-AU" sz="3600" b="1" dirty="0">
                <a:solidFill>
                  <a:srgbClr val="FF0000"/>
                </a:solidFill>
              </a:rPr>
              <a:t>terrible decline. </a:t>
            </a:r>
          </a:p>
          <a:p>
            <a:pPr marL="0" indent="0">
              <a:buNone/>
            </a:pPr>
            <a:r>
              <a:rPr lang="en-AU" sz="3600" dirty="0"/>
              <a:t>In yours, </a:t>
            </a:r>
            <a:r>
              <a:rPr lang="en-AU" sz="3600" dirty="0">
                <a:solidFill>
                  <a:srgbClr val="FF0000"/>
                </a:solidFill>
              </a:rPr>
              <a:t>you could and should </a:t>
            </a:r>
            <a:r>
              <a:rPr lang="en-AU" sz="3600" dirty="0"/>
              <a:t>witness a </a:t>
            </a:r>
          </a:p>
          <a:p>
            <a:pPr marL="0" indent="0">
              <a:buNone/>
            </a:pPr>
            <a:r>
              <a:rPr lang="en-AU" sz="3600" b="1" dirty="0">
                <a:solidFill>
                  <a:srgbClr val="FF0000"/>
                </a:solidFill>
              </a:rPr>
              <a:t>wonderful recovery. </a:t>
            </a:r>
          </a:p>
          <a:p>
            <a:pPr marL="0" indent="0">
              <a:buNone/>
            </a:pPr>
            <a:r>
              <a:rPr lang="en-AU" sz="3600" dirty="0"/>
              <a:t>That </a:t>
            </a:r>
            <a:r>
              <a:rPr lang="en-AU" sz="3600" dirty="0">
                <a:solidFill>
                  <a:srgbClr val="FF0000"/>
                </a:solidFill>
              </a:rPr>
              <a:t>desperate hope</a:t>
            </a:r>
            <a:r>
              <a:rPr lang="en-AU" sz="3600" dirty="0"/>
              <a:t>, ladies and gentlemen, delegates, </a:t>
            </a:r>
          </a:p>
          <a:p>
            <a:pPr marL="0" indent="0">
              <a:buNone/>
            </a:pPr>
            <a:r>
              <a:rPr lang="en-AU" sz="3600" dirty="0"/>
              <a:t>excellencies, is why the world is looking to you and why you are here. Thank you.</a:t>
            </a:r>
          </a:p>
          <a:p>
            <a:pPr marL="0" indent="0">
              <a:buNone/>
            </a:pP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0EDB0-448E-7737-A469-EAC01CC38AD5}"/>
              </a:ext>
            </a:extLst>
          </p:cNvPr>
          <p:cNvSpPr txBox="1"/>
          <p:nvPr/>
        </p:nvSpPr>
        <p:spPr>
          <a:xfrm>
            <a:off x="4176453" y="5132484"/>
            <a:ext cx="526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A call to action, empowering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2653F-B4E0-D971-8CB3-0A1DD3607681}"/>
              </a:ext>
            </a:extLst>
          </p:cNvPr>
          <p:cNvSpPr txBox="1"/>
          <p:nvPr/>
        </p:nvSpPr>
        <p:spPr>
          <a:xfrm>
            <a:off x="5115977" y="251252"/>
            <a:ext cx="707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An emotional appeal with strong, heartfelt words. Inspiring and motivating.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0239CE-055F-95CB-F489-A584AD6FD46D}"/>
              </a:ext>
            </a:extLst>
          </p:cNvPr>
          <p:cNvSpPr txBox="1"/>
          <p:nvPr/>
        </p:nvSpPr>
        <p:spPr>
          <a:xfrm>
            <a:off x="485774" y="251252"/>
            <a:ext cx="3836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STAGE 3: 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DA19D-EDEC-D816-A883-F231669C7506}"/>
              </a:ext>
            </a:extLst>
          </p:cNvPr>
          <p:cNvSpPr txBox="1"/>
          <p:nvPr/>
        </p:nvSpPr>
        <p:spPr>
          <a:xfrm>
            <a:off x="4485673" y="3513033"/>
            <a:ext cx="3806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Recaps the Purpose and positive consequences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5A01A-BF3F-F261-37A3-14DF38508F90}"/>
              </a:ext>
            </a:extLst>
          </p:cNvPr>
          <p:cNvSpPr txBox="1"/>
          <p:nvPr/>
        </p:nvSpPr>
        <p:spPr>
          <a:xfrm>
            <a:off x="3505200" y="128592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</a:rPr>
              <a:t>Emotional,personal</a:t>
            </a:r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00CEC-C488-3DB5-74EE-3F3E12CC9BB3}"/>
              </a:ext>
            </a:extLst>
          </p:cNvPr>
          <p:cNvSpPr txBox="1"/>
          <p:nvPr/>
        </p:nvSpPr>
        <p:spPr>
          <a:xfrm>
            <a:off x="3884017" y="2597602"/>
            <a:ext cx="2101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modality</a:t>
            </a:r>
          </a:p>
        </p:txBody>
      </p:sp>
    </p:spTree>
    <p:extLst>
      <p:ext uri="{BB962C8B-B14F-4D97-AF65-F5344CB8AC3E}">
        <p14:creationId xmlns:p14="http://schemas.microsoft.com/office/powerpoint/2010/main" val="25797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890</Words>
  <Application>Microsoft Macintosh PowerPoint</Application>
  <PresentationFormat>Widescreen</PresentationFormat>
  <Paragraphs>152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Edu QLD Beginner</vt:lpstr>
      <vt:lpstr>Open Sans</vt:lpstr>
      <vt:lpstr>Söhne</vt:lpstr>
      <vt:lpstr>Times New Roman</vt:lpstr>
      <vt:lpstr>Office Theme</vt:lpstr>
      <vt:lpstr>Persuasive Text:</vt:lpstr>
      <vt:lpstr>A persuasive text is a written or spoken piece of communication. Its purpose is to persuade or convince the reader to take a particular action or to adopt a particular point of view.  </vt:lpstr>
      <vt:lpstr>Language Features of Persuasive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text is this?   </vt:lpstr>
      <vt:lpstr>Stages and Phases of Persuasive Text</vt:lpstr>
      <vt:lpstr> Stage 1: Introduction - Engage the Reader  </vt:lpstr>
      <vt:lpstr>Stage 2: Body- Present a Strong and Persuasive Case  Phases can vary ...</vt:lpstr>
      <vt:lpstr> Stage 3: Conclusion Take Action!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text?</dc:title>
  <dc:creator>grantlesley@bigpond.com</dc:creator>
  <cp:lastModifiedBy>grantlesley@bigpond.com</cp:lastModifiedBy>
  <cp:revision>9</cp:revision>
  <dcterms:created xsi:type="dcterms:W3CDTF">2023-02-21T05:33:03Z</dcterms:created>
  <dcterms:modified xsi:type="dcterms:W3CDTF">2023-03-09T00:41:21Z</dcterms:modified>
</cp:coreProperties>
</file>