
<file path=[Content_Types].xml><?xml version="1.0" encoding="utf-8"?>
<Types xmlns="http://schemas.openxmlformats.org/package/2006/content-types">
  <Default Extension="jpeg" ContentType="image/jpeg"/>
  <Default Extension="jpg" ContentType="image/jpeg"/>
  <Default Extension="jpg!d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67" r:id="rId3"/>
    <p:sldId id="268" r:id="rId4"/>
    <p:sldId id="257" r:id="rId5"/>
    <p:sldId id="259" r:id="rId6"/>
    <p:sldId id="265" r:id="rId7"/>
    <p:sldId id="260" r:id="rId8"/>
    <p:sldId id="261" r:id="rId9"/>
    <p:sldId id="262" r:id="rId10"/>
    <p:sldId id="263" r:id="rId11"/>
    <p:sldId id="264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D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672"/>
    <p:restoredTop sz="94681"/>
  </p:normalViewPr>
  <p:slideViewPr>
    <p:cSldViewPr snapToGrid="0">
      <p:cViewPr varScale="1">
        <p:scale>
          <a:sx n="97" d="100"/>
          <a:sy n="97" d="100"/>
        </p:scale>
        <p:origin x="240" y="4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A5546-6C8F-2942-822E-EC92EB3C2D80}" type="datetimeFigureOut">
              <a:rPr lang="en-US" smtClean="0"/>
              <a:t>2/9/23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2D14B-0988-F143-80DA-C7F2DB0FCD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3983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A5546-6C8F-2942-822E-EC92EB3C2D80}" type="datetimeFigureOut">
              <a:rPr lang="en-US" smtClean="0"/>
              <a:t>2/9/23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2D14B-0988-F143-80DA-C7F2DB0FCD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803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A5546-6C8F-2942-822E-EC92EB3C2D80}" type="datetimeFigureOut">
              <a:rPr lang="en-US" smtClean="0"/>
              <a:t>2/9/23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2D14B-0988-F143-80DA-C7F2DB0FCD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04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A5546-6C8F-2942-822E-EC92EB3C2D80}" type="datetimeFigureOut">
              <a:rPr lang="en-US" smtClean="0"/>
              <a:t>2/9/23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2D14B-0988-F143-80DA-C7F2DB0FCD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713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A5546-6C8F-2942-822E-EC92EB3C2D80}" type="datetimeFigureOut">
              <a:rPr lang="en-US" smtClean="0"/>
              <a:t>2/9/23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2D14B-0988-F143-80DA-C7F2DB0FCD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6634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A5546-6C8F-2942-822E-EC92EB3C2D80}" type="datetimeFigureOut">
              <a:rPr lang="en-US" smtClean="0"/>
              <a:t>2/9/23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2D14B-0988-F143-80DA-C7F2DB0FCD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4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A5546-6C8F-2942-822E-EC92EB3C2D80}" type="datetimeFigureOut">
              <a:rPr lang="en-US" smtClean="0"/>
              <a:t>2/9/23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2D14B-0988-F143-80DA-C7F2DB0FCD5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0048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A5546-6C8F-2942-822E-EC92EB3C2D80}" type="datetimeFigureOut">
              <a:rPr lang="en-US" smtClean="0"/>
              <a:t>2/9/23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2D14B-0988-F143-80DA-C7F2DB0FCD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834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A5546-6C8F-2942-822E-EC92EB3C2D80}" type="datetimeFigureOut">
              <a:rPr lang="en-US" smtClean="0"/>
              <a:t>2/9/23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2D14B-0988-F143-80DA-C7F2DB0FCD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048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A5546-6C8F-2942-822E-EC92EB3C2D80}" type="datetimeFigureOut">
              <a:rPr lang="en-US" smtClean="0"/>
              <a:t>2/9/23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2D14B-0988-F143-80DA-C7F2DB0FCD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069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4C1A5546-6C8F-2942-822E-EC92EB3C2D80}" type="datetimeFigureOut">
              <a:rPr lang="en-US" smtClean="0"/>
              <a:t>2/9/23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2D14B-0988-F143-80DA-C7F2DB0FCD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067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4C1A5546-6C8F-2942-822E-EC92EB3C2D80}" type="datetimeFigureOut">
              <a:rPr lang="en-US" smtClean="0"/>
              <a:t>2/9/23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6132D14B-0988-F143-80DA-C7F2DB0FCD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489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13" Type="http://schemas.openxmlformats.org/officeDocument/2006/relationships/hyperlink" Target="https://www.flickr.com/photos/marianapereira/6135194325/" TargetMode="External"/><Relationship Id="rId3" Type="http://schemas.openxmlformats.org/officeDocument/2006/relationships/hyperlink" Target="https://www.publicdomainpictures.net/en/view-image.php?image=339419&amp;picture=australia-travel-poster" TargetMode="External"/><Relationship Id="rId7" Type="http://schemas.openxmlformats.org/officeDocument/2006/relationships/hyperlink" Target="https://openclipart.org/detail/122119/warningsign-by-dear_theophilus" TargetMode="External"/><Relationship Id="rId12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hyperlink" Target="https://pxhere.com/fr/photo/1568235" TargetMode="External"/><Relationship Id="rId5" Type="http://schemas.openxmlformats.org/officeDocument/2006/relationships/hyperlink" Target="https://jayce-o.blogspot.com/2012/02/10-food-brochure-design-samples-for.html" TargetMode="External"/><Relationship Id="rId10" Type="http://schemas.openxmlformats.org/officeDocument/2006/relationships/image" Target="../media/image5.jpg!d"/><Relationship Id="rId4" Type="http://schemas.openxmlformats.org/officeDocument/2006/relationships/image" Target="../media/image2.jpg"/><Relationship Id="rId9" Type="http://schemas.openxmlformats.org/officeDocument/2006/relationships/hyperlink" Target="https://brandoncarson.com/2019/01/19/the-disadvantages-of-open-educational-resources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transitionofthoughts.com/2015/07/19/save-these-endangered-species-before-its-too-late/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759181" TargetMode="External"/><Relationship Id="rId2" Type="http://schemas.openxmlformats.org/officeDocument/2006/relationships/image" Target="../media/image22.jpg!d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File:Australia_road_sign_W5-29.svg" TargetMode="External"/><Relationship Id="rId3" Type="http://schemas.openxmlformats.org/officeDocument/2006/relationships/hyperlink" Target="https://openclipart.org/detail/167093" TargetMode="External"/><Relationship Id="rId7" Type="http://schemas.openxmlformats.org/officeDocument/2006/relationships/image" Target="../media/image10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hyperlink" Target="https://publicdomainpictures.net/view-image.php?image=18940&amp;picture=led-open-sign" TargetMode="External"/><Relationship Id="rId10" Type="http://schemas.openxmlformats.org/officeDocument/2006/relationships/hyperlink" Target="https://openclipart.org/detail/189154/no-camera-sign-by-libberry-189154" TargetMode="External"/><Relationship Id="rId4" Type="http://schemas.openxmlformats.org/officeDocument/2006/relationships/image" Target="../media/image8.jp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pt/photo/509787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flickr.com/photos/gorey/3429712299" TargetMode="External"/><Relationship Id="rId4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hyperlink" Target="http://claudinegiovannoni.wordpress.com/" TargetMode="External"/><Relationship Id="rId7" Type="http://schemas.openxmlformats.org/officeDocument/2006/relationships/hyperlink" Target="https://emtic.educarex.es/crea/english/story_bullying/antibullying_rules.html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g"/><Relationship Id="rId11" Type="http://schemas.openxmlformats.org/officeDocument/2006/relationships/hyperlink" Target="https://www.flickr.com/photos/marianapereira/6135194325/" TargetMode="External"/><Relationship Id="rId5" Type="http://schemas.openxmlformats.org/officeDocument/2006/relationships/hyperlink" Target="https://jayce-o.blogspot.com/2012/02/10-food-brochure-design-samples-for.html" TargetMode="External"/><Relationship Id="rId10" Type="http://schemas.openxmlformats.org/officeDocument/2006/relationships/image" Target="../media/image6.jpg"/><Relationship Id="rId4" Type="http://schemas.openxmlformats.org/officeDocument/2006/relationships/image" Target="../media/image2.jpg"/><Relationship Id="rId9" Type="http://schemas.openxmlformats.org/officeDocument/2006/relationships/hyperlink" Target="http://www.newgrounds.com/art/view/enzil/children-s-renewable-energy-educational-poster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jayce-o.blogspot.com/2012/02/10-food-brochure-design-samples-for.html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zaborack.deviantart.com/art/Coca-Cola-Advertisement-Refresh-Yourself-285438438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freeology.com/reading/reading-strategies-posters/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Talk%3AMegalodon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ecowest.org/tag/endangered-species-2/" TargetMode="Externa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emtic.educarex.es/crea/english/story_bullying/antibullying_rules.html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alendar&#10;&#10;Description automatically generated with low confidence">
            <a:extLst>
              <a:ext uri="{FF2B5EF4-FFF2-40B4-BE49-F238E27FC236}">
                <a16:creationId xmlns:a16="http://schemas.microsoft.com/office/drawing/2014/main" id="{F74D47EF-A7E5-0D35-8924-AB4EEEC1D3C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306008" y="510049"/>
            <a:ext cx="2449513" cy="3927475"/>
          </a:xfrm>
          <a:prstGeom prst="rect">
            <a:avLst/>
          </a:prstGeom>
        </p:spPr>
      </p:pic>
      <p:pic>
        <p:nvPicPr>
          <p:cNvPr id="21" name="Picture 20" descr="A picture containing calendar&#10;&#10;Description automatically generated">
            <a:extLst>
              <a:ext uri="{FF2B5EF4-FFF2-40B4-BE49-F238E27FC236}">
                <a16:creationId xmlns:a16="http://schemas.microsoft.com/office/drawing/2014/main" id="{55ED04F9-F6B0-E456-36BE-D1C53C7B73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424135" y="2036466"/>
            <a:ext cx="1536082" cy="22154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8E53E02-084C-544E-8E59-17C62874A2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840186" y="4883974"/>
            <a:ext cx="1408113" cy="1408113"/>
          </a:xfrm>
          <a:prstGeom prst="rect">
            <a:avLst/>
          </a:prstGeom>
        </p:spPr>
      </p:pic>
      <p:pic>
        <p:nvPicPr>
          <p:cNvPr id="9" name="Picture 8" descr="A picture containing text, tree, outdoor, sign&#10;&#10;Description automatically generated">
            <a:extLst>
              <a:ext uri="{FF2B5EF4-FFF2-40B4-BE49-F238E27FC236}">
                <a16:creationId xmlns:a16="http://schemas.microsoft.com/office/drawing/2014/main" id="{D11461F8-98EE-5EC7-59DF-F1A63CB74E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7169150" y="714375"/>
            <a:ext cx="4697413" cy="23161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E1F365-DC8F-2C4D-948A-16AE0D22B51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6902274" y="3726393"/>
            <a:ext cx="2405063" cy="3019425"/>
          </a:xfrm>
          <a:prstGeom prst="rect">
            <a:avLst/>
          </a:prstGeom>
        </p:spPr>
      </p:pic>
      <p:pic>
        <p:nvPicPr>
          <p:cNvPr id="12" name="Picture 11" descr="A person playing a guitar&#10;&#10;Description automatically generated with medium confidence">
            <a:extLst>
              <a:ext uri="{FF2B5EF4-FFF2-40B4-BE49-F238E27FC236}">
                <a16:creationId xmlns:a16="http://schemas.microsoft.com/office/drawing/2014/main" id="{B5FE52B6-21B7-E79A-DF15-94A7D3DAC58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9640888" y="3272662"/>
            <a:ext cx="2225675" cy="30194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A59608-4A83-B182-F4FE-7D74AC6C46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051" y="254784"/>
            <a:ext cx="3947406" cy="1617672"/>
          </a:xfr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txBody>
          <a:bodyPr>
            <a:normAutofit/>
          </a:bodyPr>
          <a:lstStyle/>
          <a:p>
            <a:pPr algn="l"/>
            <a:r>
              <a:rPr lang="en-US" sz="3200" b="1" dirty="0"/>
              <a:t>Texts: Signs and Posters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D23F63-E058-B0B5-7616-DA88A14B51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7445" y="4415931"/>
            <a:ext cx="3571810" cy="2215454"/>
          </a:xfrm>
        </p:spPr>
        <p:txBody>
          <a:bodyPr>
            <a:noAutofit/>
          </a:bodyPr>
          <a:lstStyle/>
          <a:p>
            <a:pPr algn="l"/>
            <a:r>
              <a:rPr lang="en-US" sz="3600" b="1" dirty="0">
                <a:solidFill>
                  <a:schemeClr val="bg1"/>
                </a:solidFill>
              </a:rPr>
              <a:t>Their structure, purpose and purpose and stages</a:t>
            </a:r>
          </a:p>
        </p:txBody>
      </p:sp>
    </p:spTree>
    <p:extLst>
      <p:ext uri="{BB962C8B-B14F-4D97-AF65-F5344CB8AC3E}">
        <p14:creationId xmlns:p14="http://schemas.microsoft.com/office/powerpoint/2010/main" val="19306451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BCC9F5F-10EF-68FE-DC4A-41E8A965DBBA}"/>
              </a:ext>
            </a:extLst>
          </p:cNvPr>
          <p:cNvSpPr txBox="1"/>
          <p:nvPr/>
        </p:nvSpPr>
        <p:spPr>
          <a:xfrm>
            <a:off x="3676649" y="4270792"/>
            <a:ext cx="767715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</a:rPr>
              <a:t>Who is the audience?</a:t>
            </a:r>
          </a:p>
          <a:p>
            <a:r>
              <a:rPr lang="en-US" sz="2800" dirty="0">
                <a:solidFill>
                  <a:schemeClr val="bg1"/>
                </a:solidFill>
              </a:rPr>
              <a:t>Where might this poster be displayed? </a:t>
            </a:r>
          </a:p>
          <a:p>
            <a:r>
              <a:rPr lang="en-US" sz="2800" dirty="0">
                <a:solidFill>
                  <a:srgbClr val="7030A0"/>
                </a:solidFill>
              </a:rPr>
              <a:t>What are some of the strategies that this poster has used to attract your attention?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8D4C3B-7F43-AA78-922C-1400630279DF}"/>
              </a:ext>
            </a:extLst>
          </p:cNvPr>
          <p:cNvSpPr txBox="1"/>
          <p:nvPr/>
        </p:nvSpPr>
        <p:spPr>
          <a:xfrm>
            <a:off x="137160" y="3672840"/>
            <a:ext cx="3413760" cy="1569660"/>
          </a:xfrm>
          <a:prstGeom prst="rect">
            <a:avLst/>
          </a:prstGeom>
          <a:solidFill>
            <a:srgbClr val="FFFDCB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cs typeface="Arial" panose="020B0604020202020204" pitchFamily="34" charset="0"/>
              </a:rPr>
              <a:t>Share.</a:t>
            </a:r>
          </a:p>
          <a:p>
            <a:r>
              <a:rPr lang="en-US" sz="3200" dirty="0">
                <a:solidFill>
                  <a:srgbClr val="7030A0"/>
                </a:solidFill>
                <a:cs typeface="Arial" panose="020B0604020202020204" pitchFamily="34" charset="0"/>
              </a:rPr>
              <a:t>I think ...</a:t>
            </a:r>
          </a:p>
          <a:p>
            <a:r>
              <a:rPr lang="en-US" sz="3200" dirty="0">
                <a:solidFill>
                  <a:srgbClr val="7030A0"/>
                </a:solidFill>
                <a:cs typeface="Arial" panose="020B0604020202020204" pitchFamily="34" charset="0"/>
              </a:rPr>
              <a:t>I feel ....</a:t>
            </a:r>
          </a:p>
        </p:txBody>
      </p:sp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510D15E5-037F-2332-563D-CA28A6F4E2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217670" y="171162"/>
            <a:ext cx="5280659" cy="396049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56A7CA6-67C5-2C08-2B5D-E7B249B5860E}"/>
              </a:ext>
            </a:extLst>
          </p:cNvPr>
          <p:cNvSpPr txBox="1"/>
          <p:nvPr/>
        </p:nvSpPr>
        <p:spPr>
          <a:xfrm>
            <a:off x="9677400" y="411480"/>
            <a:ext cx="231648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What message is this poster sending? (purpose)</a:t>
            </a:r>
          </a:p>
          <a:p>
            <a:r>
              <a:rPr lang="en-US" sz="2800" dirty="0">
                <a:solidFill>
                  <a:srgbClr val="7030A0"/>
                </a:solidFill>
              </a:rPr>
              <a:t>Is it successful? Why or why not?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E8B50C1-F97D-C814-C6D1-20735B0E2C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61" y="171162"/>
            <a:ext cx="3662273" cy="2343438"/>
          </a:xfr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POSTERS TO HELP YOU THINK OR FEEL</a:t>
            </a:r>
          </a:p>
        </p:txBody>
      </p:sp>
    </p:spTree>
    <p:extLst>
      <p:ext uri="{BB962C8B-B14F-4D97-AF65-F5344CB8AC3E}">
        <p14:creationId xmlns:p14="http://schemas.microsoft.com/office/powerpoint/2010/main" val="2389559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 animBg="1"/>
      <p:bldP spid="11" grpId="0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BCC9F5F-10EF-68FE-DC4A-41E8A965DBBA}"/>
              </a:ext>
            </a:extLst>
          </p:cNvPr>
          <p:cNvSpPr txBox="1"/>
          <p:nvPr/>
        </p:nvSpPr>
        <p:spPr>
          <a:xfrm>
            <a:off x="3676649" y="4270792"/>
            <a:ext cx="767715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</a:rPr>
              <a:t>Who is the audience?</a:t>
            </a:r>
          </a:p>
          <a:p>
            <a:r>
              <a:rPr lang="en-US" sz="3200" dirty="0">
                <a:solidFill>
                  <a:schemeClr val="bg1"/>
                </a:solidFill>
              </a:rPr>
              <a:t>Where might this poster be displayed? </a:t>
            </a:r>
          </a:p>
          <a:p>
            <a:r>
              <a:rPr lang="en-US" sz="3200" dirty="0">
                <a:solidFill>
                  <a:srgbClr val="7030A0"/>
                </a:solidFill>
              </a:rPr>
              <a:t>What are some of the strategies that this poster has used to attract your attention?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8D4C3B-7F43-AA78-922C-1400630279DF}"/>
              </a:ext>
            </a:extLst>
          </p:cNvPr>
          <p:cNvSpPr txBox="1"/>
          <p:nvPr/>
        </p:nvSpPr>
        <p:spPr>
          <a:xfrm>
            <a:off x="137160" y="3672840"/>
            <a:ext cx="3413760" cy="1569660"/>
          </a:xfrm>
          <a:prstGeom prst="rect">
            <a:avLst/>
          </a:prstGeom>
          <a:solidFill>
            <a:srgbClr val="FFFDCB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cs typeface="Arial" panose="020B0604020202020204" pitchFamily="34" charset="0"/>
              </a:rPr>
              <a:t>Share.</a:t>
            </a:r>
          </a:p>
          <a:p>
            <a:r>
              <a:rPr lang="en-US" sz="3200" dirty="0">
                <a:solidFill>
                  <a:srgbClr val="7030A0"/>
                </a:solidFill>
                <a:cs typeface="Arial" panose="020B0604020202020204" pitchFamily="34" charset="0"/>
              </a:rPr>
              <a:t>I think ...</a:t>
            </a:r>
          </a:p>
          <a:p>
            <a:r>
              <a:rPr lang="en-US" sz="3200" dirty="0">
                <a:solidFill>
                  <a:srgbClr val="7030A0"/>
                </a:solidFill>
                <a:cs typeface="Arial" panose="020B0604020202020204" pitchFamily="34" charset="0"/>
              </a:rPr>
              <a:t>I feel ....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6A7CA6-67C5-2C08-2B5D-E7B249B5860E}"/>
              </a:ext>
            </a:extLst>
          </p:cNvPr>
          <p:cNvSpPr txBox="1"/>
          <p:nvPr/>
        </p:nvSpPr>
        <p:spPr>
          <a:xfrm>
            <a:off x="9677400" y="411480"/>
            <a:ext cx="231648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What message is this poster sending? (purpose)</a:t>
            </a:r>
          </a:p>
          <a:p>
            <a:r>
              <a:rPr lang="en-US" sz="2800" dirty="0">
                <a:solidFill>
                  <a:srgbClr val="7030A0"/>
                </a:solidFill>
              </a:rPr>
              <a:t>Is it successful? Why or why not?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D48473-BDA9-1968-2D8A-7D49B84F54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421504" y="50703"/>
            <a:ext cx="4906819" cy="345112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BC95061-CA1B-846A-D676-7749721252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61" y="171162"/>
            <a:ext cx="3662273" cy="2343438"/>
          </a:xfr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POSTERS TO HELP YOU THINK OR FEEL</a:t>
            </a:r>
          </a:p>
        </p:txBody>
      </p:sp>
    </p:spTree>
    <p:extLst>
      <p:ext uri="{BB962C8B-B14F-4D97-AF65-F5344CB8AC3E}">
        <p14:creationId xmlns:p14="http://schemas.microsoft.com/office/powerpoint/2010/main" val="1270494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 animBg="1"/>
      <p:bldP spid="11" grpId="0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59608-4A83-B182-F4FE-7D74AC6C46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277" y="441126"/>
            <a:ext cx="4078628" cy="1661993"/>
          </a:xfr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signs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FEC621-714E-0262-4667-891F6FC3CBDB}"/>
              </a:ext>
            </a:extLst>
          </p:cNvPr>
          <p:cNvSpPr txBox="1"/>
          <p:nvPr/>
        </p:nvSpPr>
        <p:spPr>
          <a:xfrm>
            <a:off x="522119" y="2288713"/>
            <a:ext cx="367078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Purpose: </a:t>
            </a:r>
            <a:r>
              <a:rPr lang="en-US" sz="2800" dirty="0">
                <a:solidFill>
                  <a:srgbClr val="C00000"/>
                </a:solidFill>
              </a:rPr>
              <a:t>To communicate a message or warning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1F2ED7-FF28-AFD2-C32A-83FF76CABF69}"/>
              </a:ext>
            </a:extLst>
          </p:cNvPr>
          <p:cNvSpPr txBox="1"/>
          <p:nvPr/>
        </p:nvSpPr>
        <p:spPr>
          <a:xfrm>
            <a:off x="167468" y="3952267"/>
            <a:ext cx="2915023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Stage 1</a:t>
            </a:r>
            <a:r>
              <a:rPr lang="en-US" sz="2800" dirty="0">
                <a:solidFill>
                  <a:schemeClr val="bg1"/>
                </a:solidFill>
              </a:rPr>
              <a:t>: </a:t>
            </a:r>
            <a:r>
              <a:rPr lang="en-US" sz="2800" b="1" dirty="0">
                <a:solidFill>
                  <a:schemeClr val="bg1"/>
                </a:solidFill>
              </a:rPr>
              <a:t>Choose the information:</a:t>
            </a:r>
            <a:r>
              <a:rPr lang="en-US" sz="2800" dirty="0">
                <a:solidFill>
                  <a:schemeClr val="bg1"/>
                </a:solidFill>
              </a:rPr>
              <a:t>  </a:t>
            </a:r>
            <a:r>
              <a:rPr lang="en-US" sz="2800" dirty="0">
                <a:solidFill>
                  <a:srgbClr val="7030A0"/>
                </a:solidFill>
              </a:rPr>
              <a:t>What is the message or warning?</a:t>
            </a:r>
            <a:endParaRPr lang="en-US" dirty="0">
              <a:solidFill>
                <a:srgbClr val="7030A0"/>
              </a:solidFill>
            </a:endParaRP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CC9F5F-10EF-68FE-DC4A-41E8A965DBBA}"/>
              </a:ext>
            </a:extLst>
          </p:cNvPr>
          <p:cNvSpPr txBox="1"/>
          <p:nvPr/>
        </p:nvSpPr>
        <p:spPr>
          <a:xfrm>
            <a:off x="8738066" y="220608"/>
            <a:ext cx="313944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Stage 2</a:t>
            </a:r>
            <a:r>
              <a:rPr lang="en-US" sz="2800" dirty="0">
                <a:solidFill>
                  <a:schemeClr val="bg1"/>
                </a:solidFill>
              </a:rPr>
              <a:t>: </a:t>
            </a:r>
            <a:r>
              <a:rPr lang="en-US" sz="2800" b="1" dirty="0">
                <a:solidFill>
                  <a:schemeClr val="bg1"/>
                </a:solidFill>
              </a:rPr>
              <a:t>Grab their attention! </a:t>
            </a:r>
            <a:r>
              <a:rPr lang="en-US" sz="2800" dirty="0">
                <a:solidFill>
                  <a:srgbClr val="7030A0"/>
                </a:solidFill>
              </a:rPr>
              <a:t>The whole sign must send the message or warning.</a:t>
            </a:r>
          </a:p>
          <a:p>
            <a:endParaRPr lang="en-US" dirty="0">
              <a:solidFill>
                <a:srgbClr val="7030A0"/>
              </a:solidFill>
            </a:endParaRPr>
          </a:p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2CEB07-AF7B-E533-D123-5FC3ADE62541}"/>
              </a:ext>
            </a:extLst>
          </p:cNvPr>
          <p:cNvSpPr txBox="1"/>
          <p:nvPr/>
        </p:nvSpPr>
        <p:spPr>
          <a:xfrm>
            <a:off x="2517371" y="5369599"/>
            <a:ext cx="71572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Overall Structure </a:t>
            </a:r>
            <a:r>
              <a:rPr lang="en-US" sz="2800" dirty="0">
                <a:solidFill>
                  <a:srgbClr val="7030A0"/>
                </a:solidFill>
              </a:rPr>
              <a:t> Simple.</a:t>
            </a:r>
            <a:r>
              <a:rPr lang="en-US" sz="2800" dirty="0"/>
              <a:t> </a:t>
            </a:r>
            <a:r>
              <a:rPr lang="en-US" sz="2800" dirty="0">
                <a:solidFill>
                  <a:schemeClr val="bg1"/>
                </a:solidFill>
              </a:rPr>
              <a:t>Easy to read and view as a whole. </a:t>
            </a:r>
            <a:r>
              <a:rPr lang="en-US" sz="2800" dirty="0">
                <a:solidFill>
                  <a:srgbClr val="7030A0"/>
                </a:solidFill>
              </a:rPr>
              <a:t>Bright and </a:t>
            </a:r>
            <a:r>
              <a:rPr lang="en-US" sz="2800" dirty="0" err="1">
                <a:solidFill>
                  <a:srgbClr val="7030A0"/>
                </a:solidFill>
              </a:rPr>
              <a:t>colourful</a:t>
            </a:r>
            <a:r>
              <a:rPr lang="en-US" sz="2800" dirty="0">
                <a:solidFill>
                  <a:srgbClr val="7030A0"/>
                </a:solidFill>
              </a:rPr>
              <a:t> to attract attention.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C2AE2E-15E3-D547-1B7E-4A45C53640D3}"/>
              </a:ext>
            </a:extLst>
          </p:cNvPr>
          <p:cNvSpPr txBox="1"/>
          <p:nvPr/>
        </p:nvSpPr>
        <p:spPr>
          <a:xfrm>
            <a:off x="8530441" y="2674995"/>
            <a:ext cx="31394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Stage 3</a:t>
            </a:r>
            <a:r>
              <a:rPr lang="en-US" sz="2800" dirty="0">
                <a:solidFill>
                  <a:schemeClr val="bg1"/>
                </a:solidFill>
              </a:rPr>
              <a:t>: </a:t>
            </a:r>
            <a:r>
              <a:rPr lang="en-US" sz="2800" b="1" dirty="0">
                <a:solidFill>
                  <a:schemeClr val="bg1"/>
                </a:solidFill>
              </a:rPr>
              <a:t>Use words -  </a:t>
            </a:r>
            <a:r>
              <a:rPr lang="en-US" sz="2800" dirty="0">
                <a:solidFill>
                  <a:srgbClr val="7030A0"/>
                </a:solidFill>
              </a:rPr>
              <a:t>only if necessary. Images will more quickly be seen and understood.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5" name="Picture 4" descr="A red sign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8F239A97-CA41-90A4-3F32-FED3BEDA81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088767" y="169294"/>
            <a:ext cx="3234049" cy="3234049"/>
          </a:xfrm>
          <a:prstGeom prst="rect">
            <a:avLst/>
          </a:prstGeom>
        </p:spPr>
      </p:pic>
      <p:pic>
        <p:nvPicPr>
          <p:cNvPr id="14" name="Picture 13" descr="A picture containing light, traffic, lit, time&#10;&#10;Description automatically generated">
            <a:extLst>
              <a:ext uri="{FF2B5EF4-FFF2-40B4-BE49-F238E27FC236}">
                <a16:creationId xmlns:a16="http://schemas.microsoft.com/office/drawing/2014/main" id="{7084391A-9D02-09BD-69F1-4685AF9901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493058" y="3454657"/>
            <a:ext cx="2577922" cy="1718615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C5BAABBE-2DB8-8286-32AE-A34AF090C4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0100161" y="4826052"/>
            <a:ext cx="2014589" cy="2014589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6E911D6A-2233-FC52-62E1-E9F74EEA89C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6705791" y="3525275"/>
            <a:ext cx="1295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752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8" grpId="0"/>
      <p:bldP spid="9" grpId="0"/>
      <p:bldP spid="13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59608-4A83-B182-F4FE-7D74AC6C46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277" y="441126"/>
            <a:ext cx="4078628" cy="659541"/>
          </a:xfr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signs</a:t>
            </a:r>
          </a:p>
        </p:txBody>
      </p:sp>
      <p:pic>
        <p:nvPicPr>
          <p:cNvPr id="7" name="Picture 6" descr="A sign in the woods&#10;&#10;Description automatically generated with low confidence">
            <a:extLst>
              <a:ext uri="{FF2B5EF4-FFF2-40B4-BE49-F238E27FC236}">
                <a16:creationId xmlns:a16="http://schemas.microsoft.com/office/drawing/2014/main" id="{8B7D6031-3075-1DE0-4834-923523B419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50191" y="1278467"/>
            <a:ext cx="3606800" cy="27051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D05EAF2-0D64-4490-B99E-007AC6852C02}"/>
              </a:ext>
            </a:extLst>
          </p:cNvPr>
          <p:cNvSpPr txBox="1"/>
          <p:nvPr/>
        </p:nvSpPr>
        <p:spPr>
          <a:xfrm>
            <a:off x="4192905" y="902790"/>
            <a:ext cx="760962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What is the purpose of this sign?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Who is the audience?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Why might the road be closed?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What should the reader do in response to the sign?</a:t>
            </a:r>
          </a:p>
        </p:txBody>
      </p:sp>
      <p:pic>
        <p:nvPicPr>
          <p:cNvPr id="18" name="Picture 17" descr="A sign in a field&#10;&#10;Description automatically generated with medium confidence">
            <a:extLst>
              <a:ext uri="{FF2B5EF4-FFF2-40B4-BE49-F238E27FC236}">
                <a16:creationId xmlns:a16="http://schemas.microsoft.com/office/drawing/2014/main" id="{C0E5386E-9F9A-D31F-831C-DB49AB2B06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451600" y="3103959"/>
            <a:ext cx="5350934" cy="358470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401B729-DD40-4A3A-B5CE-F38BB643E694}"/>
              </a:ext>
            </a:extLst>
          </p:cNvPr>
          <p:cNvSpPr txBox="1"/>
          <p:nvPr/>
        </p:nvSpPr>
        <p:spPr>
          <a:xfrm>
            <a:off x="152176" y="4134122"/>
            <a:ext cx="662115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What is the purpose of this sign?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Who is the audience?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What should the reader do 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in response to the sign?</a:t>
            </a:r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F2E913C9-BB71-5F0A-C90F-70823F99C5FA}"/>
              </a:ext>
            </a:extLst>
          </p:cNvPr>
          <p:cNvSpPr/>
          <p:nvPr/>
        </p:nvSpPr>
        <p:spPr>
          <a:xfrm>
            <a:off x="5198533" y="5585897"/>
            <a:ext cx="1151467" cy="36931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Left Arrow 22">
            <a:extLst>
              <a:ext uri="{FF2B5EF4-FFF2-40B4-BE49-F238E27FC236}">
                <a16:creationId xmlns:a16="http://schemas.microsoft.com/office/drawing/2014/main" id="{1E62EB2A-6870-3052-B444-6D6BB825971C}"/>
              </a:ext>
            </a:extLst>
          </p:cNvPr>
          <p:cNvSpPr/>
          <p:nvPr/>
        </p:nvSpPr>
        <p:spPr>
          <a:xfrm>
            <a:off x="3972771" y="3303776"/>
            <a:ext cx="1124162" cy="307118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339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/>
      <p:bldP spid="21" grpId="0"/>
      <p:bldP spid="22" grpId="0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Table&#10;&#10;Description automatically generated">
            <a:extLst>
              <a:ext uri="{FF2B5EF4-FFF2-40B4-BE49-F238E27FC236}">
                <a16:creationId xmlns:a16="http://schemas.microsoft.com/office/drawing/2014/main" id="{F0E64EE5-68A7-10DF-CFEC-7A07D4786D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31745" y="3571562"/>
            <a:ext cx="3466777" cy="2574782"/>
          </a:xfrm>
          <a:prstGeom prst="rect">
            <a:avLst/>
          </a:prstGeom>
        </p:spPr>
      </p:pic>
      <p:pic>
        <p:nvPicPr>
          <p:cNvPr id="7" name="Picture 6" descr="A picture containing calendar&#10;&#10;Description automatically generated">
            <a:extLst>
              <a:ext uri="{FF2B5EF4-FFF2-40B4-BE49-F238E27FC236}">
                <a16:creationId xmlns:a16="http://schemas.microsoft.com/office/drawing/2014/main" id="{FB5E2BFF-1832-3729-2889-4182816B29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763975" y="3241865"/>
            <a:ext cx="2270707" cy="3234177"/>
          </a:xfrm>
          <a:prstGeom prst="rect">
            <a:avLst/>
          </a:prstGeom>
        </p:spPr>
      </p:pic>
      <p:pic>
        <p:nvPicPr>
          <p:cNvPr id="45" name="Picture 4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A53BD1D-BD8A-3FB7-570E-B7B255B974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122311" y="863600"/>
            <a:ext cx="3317875" cy="5130800"/>
          </a:xfrm>
          <a:prstGeom prst="rect">
            <a:avLst/>
          </a:prstGeom>
        </p:spPr>
      </p:pic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FDC19078-E17C-DCD4-A319-3075DE2B67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1152320" y="484859"/>
            <a:ext cx="1825625" cy="2608263"/>
          </a:xfrm>
          <a:prstGeom prst="rect">
            <a:avLst/>
          </a:prstGeom>
        </p:spPr>
      </p:pic>
      <p:pic>
        <p:nvPicPr>
          <p:cNvPr id="49" name="Picture 48" descr="A person playing a guitar&#10;&#10;Description automatically generated with medium confidence">
            <a:extLst>
              <a:ext uri="{FF2B5EF4-FFF2-40B4-BE49-F238E27FC236}">
                <a16:creationId xmlns:a16="http://schemas.microsoft.com/office/drawing/2014/main" id="{68A1FEC0-3B91-BD0F-8611-AFDFD7362AB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10276129" y="2757842"/>
            <a:ext cx="1825625" cy="24590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A59608-4A83-B182-F4FE-7D74AC6C46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39786" y="224191"/>
            <a:ext cx="4148396" cy="2100299"/>
          </a:xfr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8100000" scaled="1"/>
            <a:tileRect/>
          </a:gradFill>
        </p:spPr>
        <p:txBody>
          <a:bodyPr anchor="ctr">
            <a:normAutofit/>
          </a:bodyPr>
          <a:lstStyle/>
          <a:p>
            <a:pPr algn="l"/>
            <a:r>
              <a:rPr lang="en-US" sz="4800" b="1" dirty="0"/>
              <a:t>Posters</a:t>
            </a:r>
          </a:p>
        </p:txBody>
      </p:sp>
    </p:spTree>
    <p:extLst>
      <p:ext uri="{BB962C8B-B14F-4D97-AF65-F5344CB8AC3E}">
        <p14:creationId xmlns:p14="http://schemas.microsoft.com/office/powerpoint/2010/main" val="25479188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59608-4A83-B182-F4FE-7D74AC6C46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277" y="441126"/>
            <a:ext cx="4078628" cy="1661993"/>
          </a:xfr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Advertising POSTERS</a:t>
            </a:r>
          </a:p>
        </p:txBody>
      </p:sp>
      <p:pic>
        <p:nvPicPr>
          <p:cNvPr id="7" name="Picture 6" descr="A picture containing calendar&#10;&#10;Description automatically generated">
            <a:extLst>
              <a:ext uri="{FF2B5EF4-FFF2-40B4-BE49-F238E27FC236}">
                <a16:creationId xmlns:a16="http://schemas.microsoft.com/office/drawing/2014/main" id="{FB5E2BFF-1832-3729-2889-4182816B29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530958" y="220608"/>
            <a:ext cx="3376505" cy="47724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FEC621-714E-0262-4667-891F6FC3CBDB}"/>
              </a:ext>
            </a:extLst>
          </p:cNvPr>
          <p:cNvSpPr txBox="1"/>
          <p:nvPr/>
        </p:nvSpPr>
        <p:spPr>
          <a:xfrm>
            <a:off x="522120" y="2288713"/>
            <a:ext cx="28401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Purpose: </a:t>
            </a:r>
            <a:r>
              <a:rPr lang="en-US" sz="3200" dirty="0">
                <a:solidFill>
                  <a:schemeClr val="bg1"/>
                </a:solidFill>
              </a:rPr>
              <a:t>To sell something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1F2ED7-FF28-AFD2-C32A-83FF76CABF69}"/>
              </a:ext>
            </a:extLst>
          </p:cNvPr>
          <p:cNvSpPr txBox="1"/>
          <p:nvPr/>
        </p:nvSpPr>
        <p:spPr>
          <a:xfrm>
            <a:off x="538942" y="3551526"/>
            <a:ext cx="313944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Stage 1</a:t>
            </a:r>
            <a:r>
              <a:rPr lang="en-US" sz="2800" dirty="0">
                <a:solidFill>
                  <a:schemeClr val="bg1"/>
                </a:solidFill>
              </a:rPr>
              <a:t>: </a:t>
            </a:r>
            <a:r>
              <a:rPr lang="en-US" sz="2800" b="1" dirty="0">
                <a:solidFill>
                  <a:schemeClr val="bg1"/>
                </a:solidFill>
              </a:rPr>
              <a:t>Choose the information:</a:t>
            </a:r>
            <a:r>
              <a:rPr lang="en-US" sz="2800" dirty="0">
                <a:solidFill>
                  <a:schemeClr val="bg1"/>
                </a:solidFill>
              </a:rPr>
              <a:t>  </a:t>
            </a:r>
            <a:r>
              <a:rPr lang="en-US" sz="2800" dirty="0">
                <a:solidFill>
                  <a:srgbClr val="7030A0"/>
                </a:solidFill>
              </a:rPr>
              <a:t>What is it you want to sell?</a:t>
            </a:r>
            <a:endParaRPr lang="en-US" dirty="0">
              <a:solidFill>
                <a:srgbClr val="7030A0"/>
              </a:solidFill>
            </a:endParaRP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CC9F5F-10EF-68FE-DC4A-41E8A965DBBA}"/>
              </a:ext>
            </a:extLst>
          </p:cNvPr>
          <p:cNvSpPr txBox="1"/>
          <p:nvPr/>
        </p:nvSpPr>
        <p:spPr>
          <a:xfrm>
            <a:off x="8738066" y="220608"/>
            <a:ext cx="313944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Stage 2</a:t>
            </a:r>
            <a:r>
              <a:rPr lang="en-US" sz="2800" dirty="0">
                <a:solidFill>
                  <a:schemeClr val="bg1"/>
                </a:solidFill>
              </a:rPr>
              <a:t>:</a:t>
            </a:r>
            <a:r>
              <a:rPr lang="en-US" sz="2800" b="1" dirty="0">
                <a:solidFill>
                  <a:schemeClr val="bg1"/>
                </a:solidFill>
              </a:rPr>
              <a:t>Grab their attention! </a:t>
            </a:r>
            <a:r>
              <a:rPr lang="en-US" sz="2800" dirty="0">
                <a:solidFill>
                  <a:srgbClr val="7030A0"/>
                </a:solidFill>
              </a:rPr>
              <a:t>Colour! Shapes!  Great images!</a:t>
            </a:r>
            <a:endParaRPr lang="en-US" dirty="0">
              <a:solidFill>
                <a:srgbClr val="7030A0"/>
              </a:solidFill>
            </a:endParaRPr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005DB8-677C-DDCD-6E22-619D5B326388}"/>
              </a:ext>
            </a:extLst>
          </p:cNvPr>
          <p:cNvSpPr txBox="1"/>
          <p:nvPr/>
        </p:nvSpPr>
        <p:spPr>
          <a:xfrm>
            <a:off x="8400013" y="2134825"/>
            <a:ext cx="313944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Stage 3</a:t>
            </a:r>
            <a:r>
              <a:rPr lang="en-US" sz="2800" dirty="0">
                <a:solidFill>
                  <a:schemeClr val="bg1"/>
                </a:solidFill>
              </a:rPr>
              <a:t>: </a:t>
            </a:r>
            <a:r>
              <a:rPr lang="en-US" sz="2800" b="1" dirty="0">
                <a:solidFill>
                  <a:schemeClr val="bg1"/>
                </a:solidFill>
              </a:rPr>
              <a:t>Business Logo </a:t>
            </a:r>
            <a:r>
              <a:rPr lang="en-US" sz="2800" dirty="0">
                <a:solidFill>
                  <a:schemeClr val="bg1"/>
                </a:solidFill>
              </a:rPr>
              <a:t>is easily seen</a:t>
            </a:r>
            <a:r>
              <a:rPr lang="en-US" sz="2800" b="1" dirty="0">
                <a:solidFill>
                  <a:schemeClr val="bg1"/>
                </a:solidFill>
              </a:rPr>
              <a:t>.</a:t>
            </a:r>
            <a:endParaRPr lang="en-US" b="1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6EBFC1-5D04-0D27-BC55-535DAC5B0A10}"/>
              </a:ext>
            </a:extLst>
          </p:cNvPr>
          <p:cNvSpPr txBox="1"/>
          <p:nvPr/>
        </p:nvSpPr>
        <p:spPr>
          <a:xfrm>
            <a:off x="8811493" y="3446146"/>
            <a:ext cx="313944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Stage 4</a:t>
            </a:r>
            <a:r>
              <a:rPr lang="en-US" sz="2800" dirty="0">
                <a:solidFill>
                  <a:schemeClr val="bg1"/>
                </a:solidFill>
              </a:rPr>
              <a:t>: </a:t>
            </a:r>
            <a:r>
              <a:rPr lang="en-US" sz="2800" b="1" dirty="0">
                <a:solidFill>
                  <a:schemeClr val="bg1"/>
                </a:solidFill>
              </a:rPr>
              <a:t>Use words strategically. </a:t>
            </a:r>
            <a:r>
              <a:rPr lang="en-US" sz="2800" dirty="0">
                <a:solidFill>
                  <a:srgbClr val="7030A0"/>
                </a:solidFill>
              </a:rPr>
              <a:t>The important information is the first you see.</a:t>
            </a:r>
            <a:endParaRPr lang="en-US" dirty="0">
              <a:solidFill>
                <a:srgbClr val="7030A0"/>
              </a:solidFill>
            </a:endParaRPr>
          </a:p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2CEB07-AF7B-E533-D123-5FC3ADE62541}"/>
              </a:ext>
            </a:extLst>
          </p:cNvPr>
          <p:cNvSpPr txBox="1"/>
          <p:nvPr/>
        </p:nvSpPr>
        <p:spPr>
          <a:xfrm>
            <a:off x="1580808" y="5129381"/>
            <a:ext cx="715725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Overall Structure: </a:t>
            </a:r>
            <a:r>
              <a:rPr lang="en-US" sz="2800" dirty="0">
                <a:solidFill>
                  <a:srgbClr val="7030A0"/>
                </a:solidFill>
              </a:rPr>
              <a:t>Not too “busy.” Just enough information.</a:t>
            </a:r>
            <a:r>
              <a:rPr lang="en-US" sz="2800" dirty="0"/>
              <a:t> </a:t>
            </a:r>
            <a:r>
              <a:rPr lang="en-US" sz="2800" dirty="0">
                <a:solidFill>
                  <a:schemeClr val="bg1"/>
                </a:solidFill>
              </a:rPr>
              <a:t>Easy to read and view. </a:t>
            </a:r>
            <a:r>
              <a:rPr lang="en-US" sz="2800" dirty="0">
                <a:solidFill>
                  <a:srgbClr val="7030A0"/>
                </a:solidFill>
              </a:rPr>
              <a:t>Bright and </a:t>
            </a:r>
            <a:r>
              <a:rPr lang="en-US" sz="2800" dirty="0" err="1">
                <a:solidFill>
                  <a:srgbClr val="7030A0"/>
                </a:solidFill>
              </a:rPr>
              <a:t>colourful</a:t>
            </a:r>
            <a:r>
              <a:rPr lang="en-US" sz="2800" dirty="0">
                <a:solidFill>
                  <a:srgbClr val="7030A0"/>
                </a:solidFill>
              </a:rPr>
              <a:t> but don’t overdo it.</a:t>
            </a:r>
            <a:endParaRPr lang="en-US" dirty="0">
              <a:solidFill>
                <a:srgbClr val="7030A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7938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8" grpId="0"/>
      <p:bldP spid="9" grpId="0"/>
      <p:bldP spid="11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59608-4A83-B182-F4FE-7D74AC6C46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277" y="441126"/>
            <a:ext cx="4078628" cy="1661993"/>
          </a:xfr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Advertising POSTERS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FEC621-714E-0262-4667-891F6FC3CBDB}"/>
              </a:ext>
            </a:extLst>
          </p:cNvPr>
          <p:cNvSpPr txBox="1"/>
          <p:nvPr/>
        </p:nvSpPr>
        <p:spPr>
          <a:xfrm>
            <a:off x="522120" y="2288713"/>
            <a:ext cx="28401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Purpose: </a:t>
            </a:r>
            <a:r>
              <a:rPr lang="en-US" sz="3200" dirty="0">
                <a:solidFill>
                  <a:schemeClr val="bg1"/>
                </a:solidFill>
              </a:rPr>
              <a:t>To sell something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1F2ED7-FF28-AFD2-C32A-83FF76CABF69}"/>
              </a:ext>
            </a:extLst>
          </p:cNvPr>
          <p:cNvSpPr txBox="1"/>
          <p:nvPr/>
        </p:nvSpPr>
        <p:spPr>
          <a:xfrm>
            <a:off x="538942" y="3551526"/>
            <a:ext cx="313944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Stage 1</a:t>
            </a:r>
            <a:r>
              <a:rPr lang="en-US" sz="2800" dirty="0">
                <a:solidFill>
                  <a:schemeClr val="bg1"/>
                </a:solidFill>
              </a:rPr>
              <a:t>:</a:t>
            </a:r>
            <a:r>
              <a:rPr lang="en-US" sz="2800" b="1" dirty="0">
                <a:solidFill>
                  <a:schemeClr val="bg1"/>
                </a:solidFill>
              </a:rPr>
              <a:t>Choose the information:</a:t>
            </a:r>
            <a:r>
              <a:rPr lang="en-US" sz="2800" dirty="0">
                <a:solidFill>
                  <a:schemeClr val="bg1"/>
                </a:solidFill>
              </a:rPr>
              <a:t>  </a:t>
            </a:r>
            <a:r>
              <a:rPr lang="en-US" sz="2800" dirty="0">
                <a:solidFill>
                  <a:srgbClr val="7030A0"/>
                </a:solidFill>
              </a:rPr>
              <a:t>What is it you want to sell?</a:t>
            </a:r>
            <a:endParaRPr lang="en-US" dirty="0">
              <a:solidFill>
                <a:srgbClr val="7030A0"/>
              </a:solidFill>
            </a:endParaRP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CC9F5F-10EF-68FE-DC4A-41E8A965DBBA}"/>
              </a:ext>
            </a:extLst>
          </p:cNvPr>
          <p:cNvSpPr txBox="1"/>
          <p:nvPr/>
        </p:nvSpPr>
        <p:spPr>
          <a:xfrm>
            <a:off x="8738066" y="220608"/>
            <a:ext cx="313944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Stage 2</a:t>
            </a:r>
            <a:r>
              <a:rPr lang="en-US" sz="2800" dirty="0">
                <a:solidFill>
                  <a:schemeClr val="bg1"/>
                </a:solidFill>
              </a:rPr>
              <a:t>:</a:t>
            </a:r>
            <a:r>
              <a:rPr lang="en-US" sz="2800" b="1" dirty="0">
                <a:solidFill>
                  <a:schemeClr val="bg1"/>
                </a:solidFill>
              </a:rPr>
              <a:t>Grab their attention! </a:t>
            </a:r>
            <a:r>
              <a:rPr lang="en-US" sz="2800" dirty="0">
                <a:solidFill>
                  <a:srgbClr val="7030A0"/>
                </a:solidFill>
              </a:rPr>
              <a:t>Colour! Shapes!  Great images!</a:t>
            </a:r>
            <a:endParaRPr lang="en-US" dirty="0">
              <a:solidFill>
                <a:srgbClr val="7030A0"/>
              </a:solidFill>
            </a:endParaRPr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005DB8-677C-DDCD-6E22-619D5B326388}"/>
              </a:ext>
            </a:extLst>
          </p:cNvPr>
          <p:cNvSpPr txBox="1"/>
          <p:nvPr/>
        </p:nvSpPr>
        <p:spPr>
          <a:xfrm>
            <a:off x="8400013" y="2134825"/>
            <a:ext cx="313944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Stage 3</a:t>
            </a:r>
            <a:r>
              <a:rPr lang="en-US" sz="2800" dirty="0">
                <a:solidFill>
                  <a:schemeClr val="bg1"/>
                </a:solidFill>
              </a:rPr>
              <a:t>: </a:t>
            </a:r>
            <a:r>
              <a:rPr lang="en-US" sz="2800" b="1" dirty="0">
                <a:solidFill>
                  <a:schemeClr val="bg1"/>
                </a:solidFill>
              </a:rPr>
              <a:t>Business Logo </a:t>
            </a:r>
            <a:r>
              <a:rPr lang="en-US" sz="2800" dirty="0">
                <a:solidFill>
                  <a:schemeClr val="bg1"/>
                </a:solidFill>
              </a:rPr>
              <a:t>is easily seen</a:t>
            </a:r>
            <a:r>
              <a:rPr lang="en-US" sz="2800" b="1" dirty="0">
                <a:solidFill>
                  <a:schemeClr val="bg1"/>
                </a:solidFill>
              </a:rPr>
              <a:t>.</a:t>
            </a:r>
            <a:endParaRPr lang="en-US" b="1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6EBFC1-5D04-0D27-BC55-535DAC5B0A10}"/>
              </a:ext>
            </a:extLst>
          </p:cNvPr>
          <p:cNvSpPr txBox="1"/>
          <p:nvPr/>
        </p:nvSpPr>
        <p:spPr>
          <a:xfrm>
            <a:off x="8811493" y="3446146"/>
            <a:ext cx="313944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Stage 4</a:t>
            </a:r>
            <a:r>
              <a:rPr lang="en-US" sz="2800" dirty="0">
                <a:solidFill>
                  <a:schemeClr val="bg1"/>
                </a:solidFill>
              </a:rPr>
              <a:t>: </a:t>
            </a:r>
            <a:r>
              <a:rPr lang="en-US" sz="2800" b="1" dirty="0">
                <a:solidFill>
                  <a:schemeClr val="bg1"/>
                </a:solidFill>
              </a:rPr>
              <a:t>Use words strategically. </a:t>
            </a:r>
            <a:r>
              <a:rPr lang="en-US" sz="2800" dirty="0">
                <a:solidFill>
                  <a:srgbClr val="7030A0"/>
                </a:solidFill>
              </a:rPr>
              <a:t>The important information is the first you see.</a:t>
            </a:r>
            <a:endParaRPr lang="en-US" dirty="0">
              <a:solidFill>
                <a:srgbClr val="7030A0"/>
              </a:solidFill>
            </a:endParaRPr>
          </a:p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2CEB07-AF7B-E533-D123-5FC3ADE62541}"/>
              </a:ext>
            </a:extLst>
          </p:cNvPr>
          <p:cNvSpPr txBox="1"/>
          <p:nvPr/>
        </p:nvSpPr>
        <p:spPr>
          <a:xfrm>
            <a:off x="1580808" y="5129381"/>
            <a:ext cx="715725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Overall Structure: </a:t>
            </a:r>
            <a:r>
              <a:rPr lang="en-US" sz="2800" dirty="0">
                <a:solidFill>
                  <a:srgbClr val="7030A0"/>
                </a:solidFill>
              </a:rPr>
              <a:t>Not too “busy.” Just enough information.</a:t>
            </a:r>
            <a:r>
              <a:rPr lang="en-US" sz="2800" dirty="0"/>
              <a:t> </a:t>
            </a:r>
            <a:r>
              <a:rPr lang="en-US" sz="2800" dirty="0">
                <a:solidFill>
                  <a:schemeClr val="bg1"/>
                </a:solidFill>
              </a:rPr>
              <a:t>Easy to read and view. </a:t>
            </a:r>
            <a:r>
              <a:rPr lang="en-US" sz="2800" dirty="0">
                <a:solidFill>
                  <a:srgbClr val="7030A0"/>
                </a:solidFill>
              </a:rPr>
              <a:t>Bright and </a:t>
            </a:r>
            <a:r>
              <a:rPr lang="en-US" sz="2800" dirty="0" err="1">
                <a:solidFill>
                  <a:srgbClr val="7030A0"/>
                </a:solidFill>
              </a:rPr>
              <a:t>colourful</a:t>
            </a:r>
            <a:r>
              <a:rPr lang="en-US" sz="2800" dirty="0">
                <a:solidFill>
                  <a:srgbClr val="7030A0"/>
                </a:solidFill>
              </a:rPr>
              <a:t> but don’t overdo it.</a:t>
            </a:r>
            <a:endParaRPr lang="en-US" dirty="0">
              <a:solidFill>
                <a:srgbClr val="7030A0"/>
              </a:solidFill>
            </a:endParaRPr>
          </a:p>
          <a:p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1652C20-605B-EAFE-38DC-F2142EE338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559801" y="66626"/>
            <a:ext cx="3492192" cy="4937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931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8" grpId="0"/>
      <p:bldP spid="9" grpId="0"/>
      <p:bldP spid="11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59608-4A83-B182-F4FE-7D74AC6C46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9333" y="171162"/>
            <a:ext cx="3630101" cy="129187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36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INFORMATIVE</a:t>
            </a:r>
            <a:br>
              <a:rPr lang="en-US" sz="36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36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Poster</a:t>
            </a:r>
            <a:r>
              <a:rPr lang="en-US" sz="36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sI</a:t>
            </a:r>
            <a:endParaRPr lang="en-US" sz="36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FEC621-714E-0262-4667-891F6FC3CBDB}"/>
              </a:ext>
            </a:extLst>
          </p:cNvPr>
          <p:cNvSpPr txBox="1"/>
          <p:nvPr/>
        </p:nvSpPr>
        <p:spPr>
          <a:xfrm>
            <a:off x="169333" y="1767698"/>
            <a:ext cx="31325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Purpose: </a:t>
            </a:r>
            <a:r>
              <a:rPr lang="en-US" sz="3200" dirty="0">
                <a:solidFill>
                  <a:srgbClr val="C00000"/>
                </a:solidFill>
              </a:rPr>
              <a:t>To give information on a topic.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1F2ED7-FF28-AFD2-C32A-83FF76CABF69}"/>
              </a:ext>
            </a:extLst>
          </p:cNvPr>
          <p:cNvSpPr txBox="1"/>
          <p:nvPr/>
        </p:nvSpPr>
        <p:spPr>
          <a:xfrm>
            <a:off x="169333" y="3502219"/>
            <a:ext cx="313944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Stage 1</a:t>
            </a:r>
            <a:r>
              <a:rPr lang="en-US" sz="2800" dirty="0">
                <a:solidFill>
                  <a:schemeClr val="bg1"/>
                </a:solidFill>
              </a:rPr>
              <a:t>:</a:t>
            </a:r>
            <a:r>
              <a:rPr lang="en-US" sz="2800" b="1" dirty="0">
                <a:solidFill>
                  <a:schemeClr val="bg1"/>
                </a:solidFill>
              </a:rPr>
              <a:t>Choose the information:</a:t>
            </a:r>
            <a:r>
              <a:rPr lang="en-US" sz="2800" dirty="0">
                <a:solidFill>
                  <a:schemeClr val="bg1"/>
                </a:solidFill>
              </a:rPr>
              <a:t>  </a:t>
            </a:r>
            <a:r>
              <a:rPr lang="en-US" sz="2800" dirty="0">
                <a:solidFill>
                  <a:srgbClr val="7030A0"/>
                </a:solidFill>
              </a:rPr>
              <a:t>What is it you want to share?</a:t>
            </a:r>
            <a:endParaRPr lang="en-US" dirty="0">
              <a:solidFill>
                <a:srgbClr val="7030A0"/>
              </a:solidFill>
            </a:endParaRP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CC9F5F-10EF-68FE-DC4A-41E8A965DBBA}"/>
              </a:ext>
            </a:extLst>
          </p:cNvPr>
          <p:cNvSpPr txBox="1"/>
          <p:nvPr/>
        </p:nvSpPr>
        <p:spPr>
          <a:xfrm>
            <a:off x="8400013" y="279439"/>
            <a:ext cx="313944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Stage 2</a:t>
            </a:r>
            <a:r>
              <a:rPr lang="en-US" sz="2800" dirty="0">
                <a:solidFill>
                  <a:schemeClr val="bg1"/>
                </a:solidFill>
              </a:rPr>
              <a:t>:</a:t>
            </a:r>
            <a:r>
              <a:rPr lang="en-US" sz="2800" b="1" dirty="0">
                <a:solidFill>
                  <a:schemeClr val="bg1"/>
                </a:solidFill>
              </a:rPr>
              <a:t>Use headings. </a:t>
            </a:r>
            <a:r>
              <a:rPr lang="en-US" sz="2800" dirty="0">
                <a:solidFill>
                  <a:srgbClr val="7030A0"/>
                </a:solidFill>
              </a:rPr>
              <a:t>Organise your information under the headings</a:t>
            </a:r>
            <a:r>
              <a:rPr lang="en-US" sz="280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005DB8-677C-DDCD-6E22-619D5B326388}"/>
              </a:ext>
            </a:extLst>
          </p:cNvPr>
          <p:cNvSpPr txBox="1"/>
          <p:nvPr/>
        </p:nvSpPr>
        <p:spPr>
          <a:xfrm>
            <a:off x="7569410" y="2325629"/>
            <a:ext cx="442447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Stage 3</a:t>
            </a:r>
            <a:r>
              <a:rPr lang="en-US" sz="2800" dirty="0">
                <a:solidFill>
                  <a:schemeClr val="bg1"/>
                </a:solidFill>
              </a:rPr>
              <a:t>: </a:t>
            </a:r>
            <a:r>
              <a:rPr lang="en-US" sz="2800" b="1" dirty="0">
                <a:solidFill>
                  <a:schemeClr val="bg1"/>
                </a:solidFill>
              </a:rPr>
              <a:t>Use other ways to share the information – </a:t>
            </a:r>
            <a:r>
              <a:rPr lang="en-US" sz="2800" dirty="0">
                <a:solidFill>
                  <a:srgbClr val="7030A0"/>
                </a:solidFill>
              </a:rPr>
              <a:t>diagram, photos, text box, etc</a:t>
            </a:r>
            <a:r>
              <a:rPr lang="en-US" sz="2800" b="1" dirty="0">
                <a:solidFill>
                  <a:srgbClr val="7030A0"/>
                </a:solidFill>
              </a:rPr>
              <a:t>.</a:t>
            </a:r>
            <a:endParaRPr lang="en-US" b="1" dirty="0">
              <a:solidFill>
                <a:srgbClr val="7030A0"/>
              </a:solidFill>
            </a:endParaRPr>
          </a:p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6EBFC1-5D04-0D27-BC55-535DAC5B0A10}"/>
              </a:ext>
            </a:extLst>
          </p:cNvPr>
          <p:cNvSpPr txBox="1"/>
          <p:nvPr/>
        </p:nvSpPr>
        <p:spPr>
          <a:xfrm>
            <a:off x="8803178" y="3759991"/>
            <a:ext cx="313944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Stage 4</a:t>
            </a:r>
            <a:r>
              <a:rPr lang="en-US" sz="2800" dirty="0">
                <a:solidFill>
                  <a:schemeClr val="bg1"/>
                </a:solidFill>
              </a:rPr>
              <a:t>: </a:t>
            </a:r>
            <a:r>
              <a:rPr lang="en-US" sz="2800" b="1" dirty="0">
                <a:solidFill>
                  <a:schemeClr val="bg1"/>
                </a:solidFill>
              </a:rPr>
              <a:t>Use words strategically. </a:t>
            </a:r>
            <a:r>
              <a:rPr lang="en-US" sz="2800" dirty="0">
                <a:solidFill>
                  <a:srgbClr val="7030A0"/>
                </a:solidFill>
              </a:rPr>
              <a:t>Give enough information but not too much.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2CEB07-AF7B-E533-D123-5FC3ADE62541}"/>
              </a:ext>
            </a:extLst>
          </p:cNvPr>
          <p:cNvSpPr txBox="1"/>
          <p:nvPr/>
        </p:nvSpPr>
        <p:spPr>
          <a:xfrm>
            <a:off x="1778058" y="4983095"/>
            <a:ext cx="715725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Overall Structure: </a:t>
            </a:r>
            <a:r>
              <a:rPr lang="en-US" sz="2800" dirty="0">
                <a:solidFill>
                  <a:srgbClr val="7030A0"/>
                </a:solidFill>
              </a:rPr>
              <a:t>You want a structure or graphic organizer that works best with the information.  Pictures and other element should be clear and easily seen.</a:t>
            </a:r>
            <a:endParaRPr lang="en-US" dirty="0">
              <a:solidFill>
                <a:srgbClr val="7030A0"/>
              </a:solidFill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9CC81D-F1C0-CEFA-2D02-A504EA42FA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110778" y="295209"/>
            <a:ext cx="3379072" cy="2828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632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8" grpId="0"/>
      <p:bldP spid="9" grpId="0"/>
      <p:bldP spid="11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59608-4A83-B182-F4FE-7D74AC6C46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684" y="362019"/>
            <a:ext cx="3782516" cy="1485900"/>
          </a:xfr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Examples of</a:t>
            </a:r>
            <a:r>
              <a:rPr lang="en-US" sz="3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Informative</a:t>
            </a:r>
            <a:r>
              <a:rPr lang="en-US" sz="3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Posters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FEC621-714E-0262-4667-891F6FC3CBDB}"/>
              </a:ext>
            </a:extLst>
          </p:cNvPr>
          <p:cNvSpPr txBox="1"/>
          <p:nvPr/>
        </p:nvSpPr>
        <p:spPr>
          <a:xfrm>
            <a:off x="409161" y="1859340"/>
            <a:ext cx="31325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Purpose: </a:t>
            </a:r>
            <a:r>
              <a:rPr lang="en-US" sz="3200" dirty="0">
                <a:solidFill>
                  <a:schemeClr val="bg1"/>
                </a:solidFill>
              </a:rPr>
              <a:t>To give information on a topic.</a:t>
            </a:r>
          </a:p>
        </p:txBody>
      </p:sp>
      <p:pic>
        <p:nvPicPr>
          <p:cNvPr id="17" name="Picture 16" descr="Logo, company name&#10;&#10;Description automatically generated">
            <a:extLst>
              <a:ext uri="{FF2B5EF4-FFF2-40B4-BE49-F238E27FC236}">
                <a16:creationId xmlns:a16="http://schemas.microsoft.com/office/drawing/2014/main" id="{B003E408-B871-B836-A05D-E2814E8C20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117213" y="76169"/>
            <a:ext cx="3271283" cy="4906925"/>
          </a:xfrm>
          <a:prstGeom prst="rect">
            <a:avLst/>
          </a:prstGeom>
        </p:spPr>
      </p:pic>
      <p:sp>
        <p:nvSpPr>
          <p:cNvPr id="19" name="Oval Callout 18">
            <a:extLst>
              <a:ext uri="{FF2B5EF4-FFF2-40B4-BE49-F238E27FC236}">
                <a16:creationId xmlns:a16="http://schemas.microsoft.com/office/drawing/2014/main" id="{28951F5D-CDF6-B35A-C26F-71D1E59F04CB}"/>
              </a:ext>
            </a:extLst>
          </p:cNvPr>
          <p:cNvSpPr/>
          <p:nvPr/>
        </p:nvSpPr>
        <p:spPr>
          <a:xfrm rot="1252605">
            <a:off x="7264594" y="110967"/>
            <a:ext cx="2082415" cy="141226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/>
              <a:t>Headings, diagrams, tables, </a:t>
            </a:r>
            <a:endParaRPr lang="en-US" sz="2000" dirty="0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E775A89A-4C17-DE0B-D61A-536A03C57B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619509" y="1847919"/>
            <a:ext cx="4556760" cy="3417570"/>
          </a:xfrm>
          <a:prstGeom prst="rect">
            <a:avLst/>
          </a:prstGeom>
        </p:spPr>
      </p:pic>
      <p:sp>
        <p:nvSpPr>
          <p:cNvPr id="51" name="Oval 50">
            <a:extLst>
              <a:ext uri="{FF2B5EF4-FFF2-40B4-BE49-F238E27FC236}">
                <a16:creationId xmlns:a16="http://schemas.microsoft.com/office/drawing/2014/main" id="{692079DC-9706-A648-2A27-621511421FCC}"/>
              </a:ext>
            </a:extLst>
          </p:cNvPr>
          <p:cNvSpPr/>
          <p:nvPr/>
        </p:nvSpPr>
        <p:spPr>
          <a:xfrm>
            <a:off x="5835000" y="5406390"/>
            <a:ext cx="4511040" cy="137544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Use of map and colour key to organise information 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8F70EE3-2607-5AF3-BAD1-041892ED1E9C}"/>
              </a:ext>
            </a:extLst>
          </p:cNvPr>
          <p:cNvSpPr txBox="1"/>
          <p:nvPr/>
        </p:nvSpPr>
        <p:spPr>
          <a:xfrm>
            <a:off x="0" y="3366164"/>
            <a:ext cx="410148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How you decide to organise and set out your information is important. Plan your </a:t>
            </a:r>
            <a:r>
              <a:rPr lang="en-US" sz="3600" b="1" dirty="0">
                <a:solidFill>
                  <a:schemeClr val="bg1"/>
                </a:solidFill>
              </a:rPr>
              <a:t>structure </a:t>
            </a:r>
            <a:r>
              <a:rPr lang="en-US" sz="3600" dirty="0">
                <a:solidFill>
                  <a:schemeClr val="bg1"/>
                </a:solidFill>
              </a:rPr>
              <a:t>carefully.</a:t>
            </a:r>
          </a:p>
        </p:txBody>
      </p:sp>
    </p:spTree>
    <p:extLst>
      <p:ext uri="{BB962C8B-B14F-4D97-AF65-F5344CB8AC3E}">
        <p14:creationId xmlns:p14="http://schemas.microsoft.com/office/powerpoint/2010/main" val="1467379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19" grpId="0" animBg="1"/>
      <p:bldP spid="51" grpId="0" animBg="1"/>
      <p:bldP spid="5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59608-4A83-B182-F4FE-7D74AC6C46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61" y="171162"/>
            <a:ext cx="3662273" cy="2343438"/>
          </a:xfr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POSTERS TO HELP YOU THINK OR FEEL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CC9F5F-10EF-68FE-DC4A-41E8A965DBBA}"/>
              </a:ext>
            </a:extLst>
          </p:cNvPr>
          <p:cNvSpPr txBox="1"/>
          <p:nvPr/>
        </p:nvSpPr>
        <p:spPr>
          <a:xfrm>
            <a:off x="7732604" y="296440"/>
            <a:ext cx="4322235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What message is this poster sending? (purpose)</a:t>
            </a:r>
          </a:p>
          <a:p>
            <a:endParaRPr lang="en-US" sz="2800" dirty="0">
              <a:solidFill>
                <a:srgbClr val="7030A0"/>
              </a:solidFill>
            </a:endParaRPr>
          </a:p>
          <a:p>
            <a:r>
              <a:rPr lang="en-US" sz="2800" dirty="0">
                <a:solidFill>
                  <a:srgbClr val="7030A0"/>
                </a:solidFill>
              </a:rPr>
              <a:t>Is it successful? Why or why not?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Who is the audience?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Where would this poster be displayed? </a:t>
            </a:r>
          </a:p>
          <a:p>
            <a:endParaRPr lang="en-US" sz="2800" dirty="0">
              <a:solidFill>
                <a:srgbClr val="7030A0"/>
              </a:solidFill>
            </a:endParaRPr>
          </a:p>
          <a:p>
            <a:r>
              <a:rPr lang="en-US" sz="2800" dirty="0">
                <a:solidFill>
                  <a:srgbClr val="7030A0"/>
                </a:solidFill>
              </a:rPr>
              <a:t>How would you describe the poster and its message to someone who is blind or has low vision?</a:t>
            </a:r>
          </a:p>
        </p:txBody>
      </p:sp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A4E4B77-55BB-D4D4-FD02-68263C40BD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948255" y="0"/>
            <a:ext cx="3784349" cy="58521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68D4C3B-7F43-AA78-922C-1400630279DF}"/>
              </a:ext>
            </a:extLst>
          </p:cNvPr>
          <p:cNvSpPr txBox="1"/>
          <p:nvPr/>
        </p:nvSpPr>
        <p:spPr>
          <a:xfrm>
            <a:off x="137161" y="3571588"/>
            <a:ext cx="3413760" cy="1569660"/>
          </a:xfrm>
          <a:prstGeom prst="rect">
            <a:avLst/>
          </a:prstGeom>
          <a:solidFill>
            <a:srgbClr val="FFFDCB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cs typeface="Arial" panose="020B0604020202020204" pitchFamily="34" charset="0"/>
              </a:rPr>
              <a:t>Share </a:t>
            </a:r>
            <a:r>
              <a:rPr lang="en-US" sz="32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</a:p>
          <a:p>
            <a:r>
              <a:rPr lang="en-US" sz="3200" dirty="0">
                <a:solidFill>
                  <a:srgbClr val="7030A0"/>
                </a:solidFill>
                <a:cs typeface="Arial" panose="020B0604020202020204" pitchFamily="34" charset="0"/>
              </a:rPr>
              <a:t>I think ...</a:t>
            </a:r>
          </a:p>
          <a:p>
            <a:r>
              <a:rPr lang="en-US" sz="3200" dirty="0">
                <a:solidFill>
                  <a:srgbClr val="7030A0"/>
                </a:solidFill>
                <a:cs typeface="Arial" panose="020B0604020202020204" pitchFamily="34" charset="0"/>
              </a:rPr>
              <a:t>I feel ...</a:t>
            </a:r>
          </a:p>
        </p:txBody>
      </p:sp>
    </p:spTree>
    <p:extLst>
      <p:ext uri="{BB962C8B-B14F-4D97-AF65-F5344CB8AC3E}">
        <p14:creationId xmlns:p14="http://schemas.microsoft.com/office/powerpoint/2010/main" val="630304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/>
      <p:bldP spid="4" grpId="0" animBg="1"/>
    </p:bldLst>
  </p:timing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{1E864FA4-A870-CF45-9CAF-0D646BDFEA12}tf10001120</Template>
  <TotalTime>202</TotalTime>
  <Words>660</Words>
  <Application>Microsoft Macintosh PowerPoint</Application>
  <PresentationFormat>Widescreen</PresentationFormat>
  <Paragraphs>75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Gill Sans MT</vt:lpstr>
      <vt:lpstr>Parcel</vt:lpstr>
      <vt:lpstr>Texts: Signs and Posters</vt:lpstr>
      <vt:lpstr>signs</vt:lpstr>
      <vt:lpstr>signs</vt:lpstr>
      <vt:lpstr>Posters</vt:lpstr>
      <vt:lpstr>Advertising POSTERS</vt:lpstr>
      <vt:lpstr>Advertising POSTERS</vt:lpstr>
      <vt:lpstr>INFORMATIVE PostersI</vt:lpstr>
      <vt:lpstr>Examples of Informative Posters</vt:lpstr>
      <vt:lpstr>POSTERS TO HELP YOU THINK OR FEEL</vt:lpstr>
      <vt:lpstr>POSTERS TO HELP YOU THINK OR FEEL</vt:lpstr>
      <vt:lpstr>POSTERS TO HELP YOU THINK OR FEEL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Texts</dc:title>
  <dc:creator>grantlesley@bigpond.com</dc:creator>
  <cp:lastModifiedBy>grantlesley@bigpond.com</cp:lastModifiedBy>
  <cp:revision>4</cp:revision>
  <dcterms:created xsi:type="dcterms:W3CDTF">2023-01-29T23:26:44Z</dcterms:created>
  <dcterms:modified xsi:type="dcterms:W3CDTF">2023-02-09T00:48:28Z</dcterms:modified>
</cp:coreProperties>
</file>